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61" r:id="rId7"/>
    <p:sldId id="272" r:id="rId8"/>
    <p:sldId id="262" r:id="rId9"/>
    <p:sldId id="270" r:id="rId10"/>
    <p:sldId id="271" r:id="rId11"/>
    <p:sldId id="264" r:id="rId12"/>
    <p:sldId id="265" r:id="rId13"/>
    <p:sldId id="274" r:id="rId14"/>
    <p:sldId id="266" r:id="rId15"/>
    <p:sldId id="273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63E341F-087D-49A2-83AD-5572D0E8ECD0}">
          <p14:sldIdLst>
            <p14:sldId id="256"/>
            <p14:sldId id="257"/>
            <p14:sldId id="261"/>
            <p14:sldId id="272"/>
            <p14:sldId id="262"/>
            <p14:sldId id="270"/>
            <p14:sldId id="271"/>
          </p14:sldIdLst>
        </p14:section>
        <p14:section name="Untitled Section" id="{4C74C057-B0F4-4CE9-9F6A-F0E5BD79A6B3}">
          <p14:sldIdLst>
            <p14:sldId id="264"/>
            <p14:sldId id="265"/>
            <p14:sldId id="274"/>
            <p14:sldId id="266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AC8682-7762-401F-9019-1733CEE40D7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C349DDA-73D2-42EB-AEDF-2CA01DAC25F4}">
      <dgm:prSet/>
      <dgm:spPr/>
      <dgm:t>
        <a:bodyPr/>
        <a:lstStyle/>
        <a:p>
          <a:r>
            <a:rPr lang="en-US" dirty="0"/>
            <a:t>OVERVIEW OF FUNDING</a:t>
          </a:r>
        </a:p>
      </dgm:t>
    </dgm:pt>
    <dgm:pt modelId="{93723C48-C201-464E-9FA7-B88702C43544}" type="parTrans" cxnId="{FCE2D5AF-4AFF-4E51-97FA-628F60168119}">
      <dgm:prSet/>
      <dgm:spPr/>
      <dgm:t>
        <a:bodyPr/>
        <a:lstStyle/>
        <a:p>
          <a:endParaRPr lang="en-US"/>
        </a:p>
      </dgm:t>
    </dgm:pt>
    <dgm:pt modelId="{4DC8EEA4-F160-4F75-BE76-C520938C2237}" type="sibTrans" cxnId="{FCE2D5AF-4AFF-4E51-97FA-628F60168119}">
      <dgm:prSet/>
      <dgm:spPr/>
      <dgm:t>
        <a:bodyPr/>
        <a:lstStyle/>
        <a:p>
          <a:endParaRPr lang="en-US"/>
        </a:p>
      </dgm:t>
    </dgm:pt>
    <dgm:pt modelId="{664DA78B-5406-408F-8043-C4E2B1E44A4C}">
      <dgm:prSet/>
      <dgm:spPr/>
      <dgm:t>
        <a:bodyPr/>
        <a:lstStyle/>
        <a:p>
          <a:r>
            <a:rPr lang="en-US" dirty="0"/>
            <a:t>QUALIYING POPULATIONS</a:t>
          </a:r>
        </a:p>
      </dgm:t>
    </dgm:pt>
    <dgm:pt modelId="{A2FC721E-8070-421D-9FE3-82CD241D050C}" type="parTrans" cxnId="{A79FBDD1-3841-45BC-AC3E-40C74A62D560}">
      <dgm:prSet/>
      <dgm:spPr/>
      <dgm:t>
        <a:bodyPr/>
        <a:lstStyle/>
        <a:p>
          <a:endParaRPr lang="en-US"/>
        </a:p>
      </dgm:t>
    </dgm:pt>
    <dgm:pt modelId="{6916F04A-93FA-44B2-B61B-72637CE766EA}" type="sibTrans" cxnId="{A79FBDD1-3841-45BC-AC3E-40C74A62D560}">
      <dgm:prSet/>
      <dgm:spPr/>
      <dgm:t>
        <a:bodyPr/>
        <a:lstStyle/>
        <a:p>
          <a:endParaRPr lang="en-US"/>
        </a:p>
      </dgm:t>
    </dgm:pt>
    <dgm:pt modelId="{20CF0639-EE10-4061-8F5D-2B2E17F8571E}">
      <dgm:prSet/>
      <dgm:spPr/>
      <dgm:t>
        <a:bodyPr/>
        <a:lstStyle/>
        <a:p>
          <a:r>
            <a:rPr lang="en-US" dirty="0"/>
            <a:t>ELIGIBLE USES </a:t>
          </a:r>
        </a:p>
      </dgm:t>
    </dgm:pt>
    <dgm:pt modelId="{E293B0EF-AC20-46BE-9C27-4761196515EA}" type="parTrans" cxnId="{8B673FDB-C09A-4BBA-82F4-0A0A0C16EF24}">
      <dgm:prSet/>
      <dgm:spPr/>
      <dgm:t>
        <a:bodyPr/>
        <a:lstStyle/>
        <a:p>
          <a:endParaRPr lang="en-US"/>
        </a:p>
      </dgm:t>
    </dgm:pt>
    <dgm:pt modelId="{BDA8D279-CCB5-4B1A-A264-F3EFFCF716B0}" type="sibTrans" cxnId="{8B673FDB-C09A-4BBA-82F4-0A0A0C16EF24}">
      <dgm:prSet/>
      <dgm:spPr/>
      <dgm:t>
        <a:bodyPr/>
        <a:lstStyle/>
        <a:p>
          <a:endParaRPr lang="en-US"/>
        </a:p>
      </dgm:t>
    </dgm:pt>
    <dgm:pt modelId="{500DDCCB-B995-4570-84C0-4850AABE2DF0}">
      <dgm:prSet/>
      <dgm:spPr/>
      <dgm:t>
        <a:bodyPr/>
        <a:lstStyle/>
        <a:p>
          <a:r>
            <a:rPr lang="en-US" dirty="0"/>
            <a:t>REVIEW OF APPLICATION</a:t>
          </a:r>
        </a:p>
      </dgm:t>
    </dgm:pt>
    <dgm:pt modelId="{5EE736B6-B351-4F8F-A5E0-BA462614C2EF}" type="parTrans" cxnId="{244A2A50-CF37-4DD9-989F-B657A7C294EB}">
      <dgm:prSet/>
      <dgm:spPr/>
      <dgm:t>
        <a:bodyPr/>
        <a:lstStyle/>
        <a:p>
          <a:endParaRPr lang="en-US"/>
        </a:p>
      </dgm:t>
    </dgm:pt>
    <dgm:pt modelId="{A67FDD4E-CC92-45CF-B7FB-3948CCD0502B}" type="sibTrans" cxnId="{244A2A50-CF37-4DD9-989F-B657A7C294EB}">
      <dgm:prSet/>
      <dgm:spPr/>
      <dgm:t>
        <a:bodyPr/>
        <a:lstStyle/>
        <a:p>
          <a:endParaRPr lang="en-US"/>
        </a:p>
      </dgm:t>
    </dgm:pt>
    <dgm:pt modelId="{214AC7D7-3AD0-4B76-B27B-D1D95899C041}" type="pres">
      <dgm:prSet presAssocID="{8BAC8682-7762-401F-9019-1733CEE40D7F}" presName="linear" presStyleCnt="0">
        <dgm:presLayoutVars>
          <dgm:animLvl val="lvl"/>
          <dgm:resizeHandles val="exact"/>
        </dgm:presLayoutVars>
      </dgm:prSet>
      <dgm:spPr/>
    </dgm:pt>
    <dgm:pt modelId="{8EF032B8-CC5A-4BFE-A3E1-A6E4EF1CDCF2}" type="pres">
      <dgm:prSet presAssocID="{4C349DDA-73D2-42EB-AEDF-2CA01DAC25F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27C7BCC-D966-49F2-A7E3-91EAACBD5E62}" type="pres">
      <dgm:prSet presAssocID="{4DC8EEA4-F160-4F75-BE76-C520938C2237}" presName="spacer" presStyleCnt="0"/>
      <dgm:spPr/>
    </dgm:pt>
    <dgm:pt modelId="{21979700-3E1F-4766-A285-B4C280BACC94}" type="pres">
      <dgm:prSet presAssocID="{664DA78B-5406-408F-8043-C4E2B1E44A4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42C38DE-F702-4872-A59E-FAC65967D097}" type="pres">
      <dgm:prSet presAssocID="{6916F04A-93FA-44B2-B61B-72637CE766EA}" presName="spacer" presStyleCnt="0"/>
      <dgm:spPr/>
    </dgm:pt>
    <dgm:pt modelId="{8A0FA378-1C99-4B2C-8970-1BAEF0D05FC0}" type="pres">
      <dgm:prSet presAssocID="{20CF0639-EE10-4061-8F5D-2B2E17F8571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A668FEE-A11E-4222-9476-94EAF1FC1F67}" type="pres">
      <dgm:prSet presAssocID="{BDA8D279-CCB5-4B1A-A264-F3EFFCF716B0}" presName="spacer" presStyleCnt="0"/>
      <dgm:spPr/>
    </dgm:pt>
    <dgm:pt modelId="{F09A7781-32CC-4005-B5EC-37F4A34F4159}" type="pres">
      <dgm:prSet presAssocID="{500DDCCB-B995-4570-84C0-4850AABE2DF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A38B000-CD7B-46E5-AEBC-39E3F181C099}" type="presOf" srcId="{664DA78B-5406-408F-8043-C4E2B1E44A4C}" destId="{21979700-3E1F-4766-A285-B4C280BACC94}" srcOrd="0" destOrd="0" presId="urn:microsoft.com/office/officeart/2005/8/layout/vList2"/>
    <dgm:cxn modelId="{B967FA0F-329C-45C0-A49E-7F385E303AD4}" type="presOf" srcId="{20CF0639-EE10-4061-8F5D-2B2E17F8571E}" destId="{8A0FA378-1C99-4B2C-8970-1BAEF0D05FC0}" srcOrd="0" destOrd="0" presId="urn:microsoft.com/office/officeart/2005/8/layout/vList2"/>
    <dgm:cxn modelId="{5E7B0636-9781-49A2-A6D3-A9A24354A5E7}" type="presOf" srcId="{8BAC8682-7762-401F-9019-1733CEE40D7F}" destId="{214AC7D7-3AD0-4B76-B27B-D1D95899C041}" srcOrd="0" destOrd="0" presId="urn:microsoft.com/office/officeart/2005/8/layout/vList2"/>
    <dgm:cxn modelId="{244A2A50-CF37-4DD9-989F-B657A7C294EB}" srcId="{8BAC8682-7762-401F-9019-1733CEE40D7F}" destId="{500DDCCB-B995-4570-84C0-4850AABE2DF0}" srcOrd="3" destOrd="0" parTransId="{5EE736B6-B351-4F8F-A5E0-BA462614C2EF}" sibTransId="{A67FDD4E-CC92-45CF-B7FB-3948CCD0502B}"/>
    <dgm:cxn modelId="{FCE2D5AF-4AFF-4E51-97FA-628F60168119}" srcId="{8BAC8682-7762-401F-9019-1733CEE40D7F}" destId="{4C349DDA-73D2-42EB-AEDF-2CA01DAC25F4}" srcOrd="0" destOrd="0" parTransId="{93723C48-C201-464E-9FA7-B88702C43544}" sibTransId="{4DC8EEA4-F160-4F75-BE76-C520938C2237}"/>
    <dgm:cxn modelId="{F31FD2C2-A88D-4C6A-A8BA-D845BA47BDF9}" type="presOf" srcId="{4C349DDA-73D2-42EB-AEDF-2CA01DAC25F4}" destId="{8EF032B8-CC5A-4BFE-A3E1-A6E4EF1CDCF2}" srcOrd="0" destOrd="0" presId="urn:microsoft.com/office/officeart/2005/8/layout/vList2"/>
    <dgm:cxn modelId="{7FD1D0CB-5D86-4CC0-AACE-E96E69B08173}" type="presOf" srcId="{500DDCCB-B995-4570-84C0-4850AABE2DF0}" destId="{F09A7781-32CC-4005-B5EC-37F4A34F4159}" srcOrd="0" destOrd="0" presId="urn:microsoft.com/office/officeart/2005/8/layout/vList2"/>
    <dgm:cxn modelId="{A79FBDD1-3841-45BC-AC3E-40C74A62D560}" srcId="{8BAC8682-7762-401F-9019-1733CEE40D7F}" destId="{664DA78B-5406-408F-8043-C4E2B1E44A4C}" srcOrd="1" destOrd="0" parTransId="{A2FC721E-8070-421D-9FE3-82CD241D050C}" sibTransId="{6916F04A-93FA-44B2-B61B-72637CE766EA}"/>
    <dgm:cxn modelId="{8B673FDB-C09A-4BBA-82F4-0A0A0C16EF24}" srcId="{8BAC8682-7762-401F-9019-1733CEE40D7F}" destId="{20CF0639-EE10-4061-8F5D-2B2E17F8571E}" srcOrd="2" destOrd="0" parTransId="{E293B0EF-AC20-46BE-9C27-4761196515EA}" sibTransId="{BDA8D279-CCB5-4B1A-A264-F3EFFCF716B0}"/>
    <dgm:cxn modelId="{9929107F-F815-4CA7-BBEB-CA283BD37605}" type="presParOf" srcId="{214AC7D7-3AD0-4B76-B27B-D1D95899C041}" destId="{8EF032B8-CC5A-4BFE-A3E1-A6E4EF1CDCF2}" srcOrd="0" destOrd="0" presId="urn:microsoft.com/office/officeart/2005/8/layout/vList2"/>
    <dgm:cxn modelId="{B0FD27C7-FC9B-4D70-A6BA-9F8ACEAE8CBC}" type="presParOf" srcId="{214AC7D7-3AD0-4B76-B27B-D1D95899C041}" destId="{A27C7BCC-D966-49F2-A7E3-91EAACBD5E62}" srcOrd="1" destOrd="0" presId="urn:microsoft.com/office/officeart/2005/8/layout/vList2"/>
    <dgm:cxn modelId="{714C3B5F-EE56-4FAA-A7D1-1EEC89F1417B}" type="presParOf" srcId="{214AC7D7-3AD0-4B76-B27B-D1D95899C041}" destId="{21979700-3E1F-4766-A285-B4C280BACC94}" srcOrd="2" destOrd="0" presId="urn:microsoft.com/office/officeart/2005/8/layout/vList2"/>
    <dgm:cxn modelId="{A374BEF0-B9A9-474B-84C7-C3C906F4C1E3}" type="presParOf" srcId="{214AC7D7-3AD0-4B76-B27B-D1D95899C041}" destId="{A42C38DE-F702-4872-A59E-FAC65967D097}" srcOrd="3" destOrd="0" presId="urn:microsoft.com/office/officeart/2005/8/layout/vList2"/>
    <dgm:cxn modelId="{C6885C57-F782-4BA5-A935-4F8B9816DE5F}" type="presParOf" srcId="{214AC7D7-3AD0-4B76-B27B-D1D95899C041}" destId="{8A0FA378-1C99-4B2C-8970-1BAEF0D05FC0}" srcOrd="4" destOrd="0" presId="urn:microsoft.com/office/officeart/2005/8/layout/vList2"/>
    <dgm:cxn modelId="{B88ED488-A9B1-419A-870B-C1351B52A8F2}" type="presParOf" srcId="{214AC7D7-3AD0-4B76-B27B-D1D95899C041}" destId="{5A668FEE-A11E-4222-9476-94EAF1FC1F67}" srcOrd="5" destOrd="0" presId="urn:microsoft.com/office/officeart/2005/8/layout/vList2"/>
    <dgm:cxn modelId="{629D329E-9E50-48F0-B31C-69A5A3C5A65A}" type="presParOf" srcId="{214AC7D7-3AD0-4B76-B27B-D1D95899C041}" destId="{F09A7781-32CC-4005-B5EC-37F4A34F415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41D63D-EF73-4D79-8E6C-1DB8D6CBB2D9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28D1975-8AD6-4AB4-A498-0D4B8229ADE1}">
      <dgm:prSet/>
      <dgm:spPr/>
      <dgm:t>
        <a:bodyPr/>
        <a:lstStyle/>
        <a:p>
          <a:pPr>
            <a:defRPr cap="all"/>
          </a:pPr>
          <a:r>
            <a:rPr lang="en-US" dirty="0"/>
            <a:t>• Rental assistance </a:t>
          </a:r>
        </a:p>
      </dgm:t>
    </dgm:pt>
    <dgm:pt modelId="{94763F17-CC96-4B46-A94A-F8F65B7DBAA6}" type="parTrans" cxnId="{844BA2A9-9002-4309-A320-EB7EE84DBF5C}">
      <dgm:prSet/>
      <dgm:spPr/>
      <dgm:t>
        <a:bodyPr/>
        <a:lstStyle/>
        <a:p>
          <a:endParaRPr lang="en-US"/>
        </a:p>
      </dgm:t>
    </dgm:pt>
    <dgm:pt modelId="{25AFF0FC-69EC-4459-8236-DD4A101DA5BA}" type="sibTrans" cxnId="{844BA2A9-9002-4309-A320-EB7EE84DBF5C}">
      <dgm:prSet/>
      <dgm:spPr/>
      <dgm:t>
        <a:bodyPr/>
        <a:lstStyle/>
        <a:p>
          <a:endParaRPr lang="en-US" dirty="0"/>
        </a:p>
      </dgm:t>
    </dgm:pt>
    <dgm:pt modelId="{8B85CA6D-A4D8-4E0A-915B-A4918DFD004C}">
      <dgm:prSet/>
      <dgm:spPr/>
      <dgm:t>
        <a:bodyPr/>
        <a:lstStyle/>
        <a:p>
          <a:pPr>
            <a:defRPr cap="all"/>
          </a:pPr>
          <a:r>
            <a:rPr lang="en-US" dirty="0"/>
            <a:t>• Security deposit payments </a:t>
          </a:r>
        </a:p>
      </dgm:t>
    </dgm:pt>
    <dgm:pt modelId="{66A2253B-75A7-40B3-8186-2F2FE5D3D8A3}" type="parTrans" cxnId="{7517C5DC-C3FD-42D7-B55C-17DABC7870B7}">
      <dgm:prSet/>
      <dgm:spPr/>
      <dgm:t>
        <a:bodyPr/>
        <a:lstStyle/>
        <a:p>
          <a:endParaRPr lang="en-US"/>
        </a:p>
      </dgm:t>
    </dgm:pt>
    <dgm:pt modelId="{9C491D45-58D3-40BF-B9E4-B648204BBB73}" type="sibTrans" cxnId="{7517C5DC-C3FD-42D7-B55C-17DABC7870B7}">
      <dgm:prSet/>
      <dgm:spPr/>
      <dgm:t>
        <a:bodyPr/>
        <a:lstStyle/>
        <a:p>
          <a:endParaRPr lang="en-US" dirty="0"/>
        </a:p>
      </dgm:t>
    </dgm:pt>
    <dgm:pt modelId="{F14F9246-B2B0-4E18-B926-213A6B4BA4EA}">
      <dgm:prSet/>
      <dgm:spPr/>
      <dgm:t>
        <a:bodyPr/>
        <a:lstStyle/>
        <a:p>
          <a:pPr>
            <a:defRPr cap="all"/>
          </a:pPr>
          <a:r>
            <a:rPr lang="en-US" dirty="0"/>
            <a:t>• Utility payments, as part of rental assistance </a:t>
          </a:r>
        </a:p>
      </dgm:t>
    </dgm:pt>
    <dgm:pt modelId="{07AA41B7-19B5-45A2-AB6E-C90280E25B95}" type="parTrans" cxnId="{9A472789-A5DD-4026-A0EF-84112301B9ED}">
      <dgm:prSet/>
      <dgm:spPr/>
      <dgm:t>
        <a:bodyPr/>
        <a:lstStyle/>
        <a:p>
          <a:endParaRPr lang="en-US"/>
        </a:p>
      </dgm:t>
    </dgm:pt>
    <dgm:pt modelId="{EF635129-8FFA-45ED-AE14-C353CEC7264D}" type="sibTrans" cxnId="{9A472789-A5DD-4026-A0EF-84112301B9ED}">
      <dgm:prSet/>
      <dgm:spPr/>
      <dgm:t>
        <a:bodyPr/>
        <a:lstStyle/>
        <a:p>
          <a:endParaRPr lang="en-US" dirty="0"/>
        </a:p>
      </dgm:t>
    </dgm:pt>
    <dgm:pt modelId="{2B5A8AC9-6B4D-48BD-84B7-D8DB89457862}">
      <dgm:prSet/>
      <dgm:spPr/>
      <dgm:t>
        <a:bodyPr/>
        <a:lstStyle/>
        <a:p>
          <a:pPr>
            <a:defRPr cap="all"/>
          </a:pPr>
          <a:r>
            <a:rPr lang="en-US" dirty="0"/>
            <a:t>• Utility deposit payments, as part of rental assistance or security deposit assistance </a:t>
          </a:r>
        </a:p>
      </dgm:t>
    </dgm:pt>
    <dgm:pt modelId="{40A1A6E0-42DB-4A15-919F-FCBA479F6BA7}" type="parTrans" cxnId="{B8EB9406-EBFA-44BD-A409-D8420A2BF126}">
      <dgm:prSet/>
      <dgm:spPr/>
      <dgm:t>
        <a:bodyPr/>
        <a:lstStyle/>
        <a:p>
          <a:endParaRPr lang="en-US"/>
        </a:p>
      </dgm:t>
    </dgm:pt>
    <dgm:pt modelId="{9565E010-5D6C-4807-A341-743A87015C99}" type="sibTrans" cxnId="{B8EB9406-EBFA-44BD-A409-D8420A2BF126}">
      <dgm:prSet/>
      <dgm:spPr/>
      <dgm:t>
        <a:bodyPr/>
        <a:lstStyle/>
        <a:p>
          <a:endParaRPr lang="en-US" dirty="0"/>
        </a:p>
      </dgm:t>
    </dgm:pt>
    <dgm:pt modelId="{A41CF270-DA0E-4FFC-8914-8A3F975CE2CC}">
      <dgm:prSet/>
      <dgm:spPr/>
      <dgm:t>
        <a:bodyPr/>
        <a:lstStyle/>
        <a:p>
          <a:pPr>
            <a:defRPr cap="all"/>
          </a:pPr>
          <a:r>
            <a:rPr lang="en-US" dirty="0"/>
            <a:t>• Cannot be used in connection with homebuyer programs</a:t>
          </a:r>
        </a:p>
      </dgm:t>
    </dgm:pt>
    <dgm:pt modelId="{2B28FFA3-2C52-44E2-99C2-AC1E7BDE67F2}" type="parTrans" cxnId="{ED59A438-04FA-4165-A6AA-7096AA5BB397}">
      <dgm:prSet/>
      <dgm:spPr/>
      <dgm:t>
        <a:bodyPr/>
        <a:lstStyle/>
        <a:p>
          <a:endParaRPr lang="en-US"/>
        </a:p>
      </dgm:t>
    </dgm:pt>
    <dgm:pt modelId="{B3A20B77-3D9F-45B4-B4EC-57F87E62BBC4}" type="sibTrans" cxnId="{ED59A438-04FA-4165-A6AA-7096AA5BB397}">
      <dgm:prSet/>
      <dgm:spPr/>
      <dgm:t>
        <a:bodyPr/>
        <a:lstStyle/>
        <a:p>
          <a:endParaRPr lang="en-US"/>
        </a:p>
      </dgm:t>
    </dgm:pt>
    <dgm:pt modelId="{73C5ACEE-77DC-4B0B-9342-21BA7218ECEB}" type="pres">
      <dgm:prSet presAssocID="{F741D63D-EF73-4D79-8E6C-1DB8D6CBB2D9}" presName="Name0" presStyleCnt="0">
        <dgm:presLayoutVars>
          <dgm:dir/>
          <dgm:resizeHandles val="exact"/>
        </dgm:presLayoutVars>
      </dgm:prSet>
      <dgm:spPr/>
    </dgm:pt>
    <dgm:pt modelId="{20F4A476-4FB0-475D-8C29-C92DA0B116C1}" type="pres">
      <dgm:prSet presAssocID="{028D1975-8AD6-4AB4-A498-0D4B8229ADE1}" presName="node" presStyleLbl="node1" presStyleIdx="0" presStyleCnt="5">
        <dgm:presLayoutVars>
          <dgm:bulletEnabled val="1"/>
        </dgm:presLayoutVars>
      </dgm:prSet>
      <dgm:spPr/>
    </dgm:pt>
    <dgm:pt modelId="{3113E045-80C9-45A8-96F2-65E9A2A86AA4}" type="pres">
      <dgm:prSet presAssocID="{25AFF0FC-69EC-4459-8236-DD4A101DA5BA}" presName="sibTrans" presStyleLbl="sibTrans1D1" presStyleIdx="0" presStyleCnt="4"/>
      <dgm:spPr/>
    </dgm:pt>
    <dgm:pt modelId="{02CA0407-30A0-4AA1-8551-A4C7C1B0B4B5}" type="pres">
      <dgm:prSet presAssocID="{25AFF0FC-69EC-4459-8236-DD4A101DA5BA}" presName="connectorText" presStyleLbl="sibTrans1D1" presStyleIdx="0" presStyleCnt="4"/>
      <dgm:spPr/>
    </dgm:pt>
    <dgm:pt modelId="{18C39D53-2988-4D07-974B-271A557C6C88}" type="pres">
      <dgm:prSet presAssocID="{8B85CA6D-A4D8-4E0A-915B-A4918DFD004C}" presName="node" presStyleLbl="node1" presStyleIdx="1" presStyleCnt="5">
        <dgm:presLayoutVars>
          <dgm:bulletEnabled val="1"/>
        </dgm:presLayoutVars>
      </dgm:prSet>
      <dgm:spPr/>
    </dgm:pt>
    <dgm:pt modelId="{4E71B41B-E286-4481-8EF0-A24F2DE57255}" type="pres">
      <dgm:prSet presAssocID="{9C491D45-58D3-40BF-B9E4-B648204BBB73}" presName="sibTrans" presStyleLbl="sibTrans1D1" presStyleIdx="1" presStyleCnt="4"/>
      <dgm:spPr/>
    </dgm:pt>
    <dgm:pt modelId="{13EBF5E0-BED0-44B8-85AB-6840A47AE566}" type="pres">
      <dgm:prSet presAssocID="{9C491D45-58D3-40BF-B9E4-B648204BBB73}" presName="connectorText" presStyleLbl="sibTrans1D1" presStyleIdx="1" presStyleCnt="4"/>
      <dgm:spPr/>
    </dgm:pt>
    <dgm:pt modelId="{8B61C6EF-29F0-4580-9AA8-1D14E4A367D9}" type="pres">
      <dgm:prSet presAssocID="{F14F9246-B2B0-4E18-B926-213A6B4BA4EA}" presName="node" presStyleLbl="node1" presStyleIdx="2" presStyleCnt="5">
        <dgm:presLayoutVars>
          <dgm:bulletEnabled val="1"/>
        </dgm:presLayoutVars>
      </dgm:prSet>
      <dgm:spPr/>
    </dgm:pt>
    <dgm:pt modelId="{87DC14AB-67DA-4F08-92D9-83FCCAEF4D93}" type="pres">
      <dgm:prSet presAssocID="{EF635129-8FFA-45ED-AE14-C353CEC7264D}" presName="sibTrans" presStyleLbl="sibTrans1D1" presStyleIdx="2" presStyleCnt="4"/>
      <dgm:spPr/>
    </dgm:pt>
    <dgm:pt modelId="{065E2ADB-B927-4548-A105-8F275C547AA1}" type="pres">
      <dgm:prSet presAssocID="{EF635129-8FFA-45ED-AE14-C353CEC7264D}" presName="connectorText" presStyleLbl="sibTrans1D1" presStyleIdx="2" presStyleCnt="4"/>
      <dgm:spPr/>
    </dgm:pt>
    <dgm:pt modelId="{FA50CD8F-01F0-4A2A-80EE-DF6EB37E7E70}" type="pres">
      <dgm:prSet presAssocID="{2B5A8AC9-6B4D-48BD-84B7-D8DB89457862}" presName="node" presStyleLbl="node1" presStyleIdx="3" presStyleCnt="5">
        <dgm:presLayoutVars>
          <dgm:bulletEnabled val="1"/>
        </dgm:presLayoutVars>
      </dgm:prSet>
      <dgm:spPr/>
    </dgm:pt>
    <dgm:pt modelId="{0A374AE7-36B8-4A62-967F-C1725372A2CF}" type="pres">
      <dgm:prSet presAssocID="{9565E010-5D6C-4807-A341-743A87015C99}" presName="sibTrans" presStyleLbl="sibTrans1D1" presStyleIdx="3" presStyleCnt="4"/>
      <dgm:spPr/>
    </dgm:pt>
    <dgm:pt modelId="{80C52896-DE14-43C5-BBD5-591F5796D7C0}" type="pres">
      <dgm:prSet presAssocID="{9565E010-5D6C-4807-A341-743A87015C99}" presName="connectorText" presStyleLbl="sibTrans1D1" presStyleIdx="3" presStyleCnt="4"/>
      <dgm:spPr/>
    </dgm:pt>
    <dgm:pt modelId="{60D9FCF6-21DC-4039-9684-B7359073F24F}" type="pres">
      <dgm:prSet presAssocID="{A41CF270-DA0E-4FFC-8914-8A3F975CE2CC}" presName="node" presStyleLbl="node1" presStyleIdx="4" presStyleCnt="5">
        <dgm:presLayoutVars>
          <dgm:bulletEnabled val="1"/>
        </dgm:presLayoutVars>
      </dgm:prSet>
      <dgm:spPr/>
    </dgm:pt>
  </dgm:ptLst>
  <dgm:cxnLst>
    <dgm:cxn modelId="{B8EB9406-EBFA-44BD-A409-D8420A2BF126}" srcId="{F741D63D-EF73-4D79-8E6C-1DB8D6CBB2D9}" destId="{2B5A8AC9-6B4D-48BD-84B7-D8DB89457862}" srcOrd="3" destOrd="0" parTransId="{40A1A6E0-42DB-4A15-919F-FCBA479F6BA7}" sibTransId="{9565E010-5D6C-4807-A341-743A87015C99}"/>
    <dgm:cxn modelId="{F1A21322-9B30-4615-B92C-38F5E1ACBC82}" type="presOf" srcId="{25AFF0FC-69EC-4459-8236-DD4A101DA5BA}" destId="{02CA0407-30A0-4AA1-8551-A4C7C1B0B4B5}" srcOrd="1" destOrd="0" presId="urn:microsoft.com/office/officeart/2016/7/layout/RepeatingBendingProcessNew"/>
    <dgm:cxn modelId="{ED59A438-04FA-4165-A6AA-7096AA5BB397}" srcId="{F741D63D-EF73-4D79-8E6C-1DB8D6CBB2D9}" destId="{A41CF270-DA0E-4FFC-8914-8A3F975CE2CC}" srcOrd="4" destOrd="0" parTransId="{2B28FFA3-2C52-44E2-99C2-AC1E7BDE67F2}" sibTransId="{B3A20B77-3D9F-45B4-B4EC-57F87E62BBC4}"/>
    <dgm:cxn modelId="{41385361-2876-48AF-B222-7F412B485AEF}" type="presOf" srcId="{EF635129-8FFA-45ED-AE14-C353CEC7264D}" destId="{87DC14AB-67DA-4F08-92D9-83FCCAEF4D93}" srcOrd="0" destOrd="0" presId="urn:microsoft.com/office/officeart/2016/7/layout/RepeatingBendingProcessNew"/>
    <dgm:cxn modelId="{0B8E8948-B91A-4E09-B6B9-D6E61A1554A8}" type="presOf" srcId="{25AFF0FC-69EC-4459-8236-DD4A101DA5BA}" destId="{3113E045-80C9-45A8-96F2-65E9A2A86AA4}" srcOrd="0" destOrd="0" presId="urn:microsoft.com/office/officeart/2016/7/layout/RepeatingBendingProcessNew"/>
    <dgm:cxn modelId="{09FB2874-609F-4846-9C39-73256767223E}" type="presOf" srcId="{028D1975-8AD6-4AB4-A498-0D4B8229ADE1}" destId="{20F4A476-4FB0-475D-8C29-C92DA0B116C1}" srcOrd="0" destOrd="0" presId="urn:microsoft.com/office/officeart/2016/7/layout/RepeatingBendingProcessNew"/>
    <dgm:cxn modelId="{259C8155-E571-442E-B4F4-9B8BE8784C05}" type="presOf" srcId="{9565E010-5D6C-4807-A341-743A87015C99}" destId="{0A374AE7-36B8-4A62-967F-C1725372A2CF}" srcOrd="0" destOrd="0" presId="urn:microsoft.com/office/officeart/2016/7/layout/RepeatingBendingProcessNew"/>
    <dgm:cxn modelId="{F54EEB57-010E-41BD-8930-D27BAD1C96F0}" type="presOf" srcId="{2B5A8AC9-6B4D-48BD-84B7-D8DB89457862}" destId="{FA50CD8F-01F0-4A2A-80EE-DF6EB37E7E70}" srcOrd="0" destOrd="0" presId="urn:microsoft.com/office/officeart/2016/7/layout/RepeatingBendingProcessNew"/>
    <dgm:cxn modelId="{9A472789-A5DD-4026-A0EF-84112301B9ED}" srcId="{F741D63D-EF73-4D79-8E6C-1DB8D6CBB2D9}" destId="{F14F9246-B2B0-4E18-B926-213A6B4BA4EA}" srcOrd="2" destOrd="0" parTransId="{07AA41B7-19B5-45A2-AB6E-C90280E25B95}" sibTransId="{EF635129-8FFA-45ED-AE14-C353CEC7264D}"/>
    <dgm:cxn modelId="{8F340F9E-7C68-4598-A27E-F1A2643E2089}" type="presOf" srcId="{F741D63D-EF73-4D79-8E6C-1DB8D6CBB2D9}" destId="{73C5ACEE-77DC-4B0B-9342-21BA7218ECEB}" srcOrd="0" destOrd="0" presId="urn:microsoft.com/office/officeart/2016/7/layout/RepeatingBendingProcessNew"/>
    <dgm:cxn modelId="{844BA2A9-9002-4309-A320-EB7EE84DBF5C}" srcId="{F741D63D-EF73-4D79-8E6C-1DB8D6CBB2D9}" destId="{028D1975-8AD6-4AB4-A498-0D4B8229ADE1}" srcOrd="0" destOrd="0" parTransId="{94763F17-CC96-4B46-A94A-F8F65B7DBAA6}" sibTransId="{25AFF0FC-69EC-4459-8236-DD4A101DA5BA}"/>
    <dgm:cxn modelId="{91AA50B4-883C-488F-A55A-737F2AF5E0E3}" type="presOf" srcId="{A41CF270-DA0E-4FFC-8914-8A3F975CE2CC}" destId="{60D9FCF6-21DC-4039-9684-B7359073F24F}" srcOrd="0" destOrd="0" presId="urn:microsoft.com/office/officeart/2016/7/layout/RepeatingBendingProcessNew"/>
    <dgm:cxn modelId="{5BE45FC5-AF23-4553-B1B5-9E384B5E661C}" type="presOf" srcId="{EF635129-8FFA-45ED-AE14-C353CEC7264D}" destId="{065E2ADB-B927-4548-A105-8F275C547AA1}" srcOrd="1" destOrd="0" presId="urn:microsoft.com/office/officeart/2016/7/layout/RepeatingBendingProcessNew"/>
    <dgm:cxn modelId="{9C39AFD1-A4E4-4993-AD45-0C8FE47FCF21}" type="presOf" srcId="{9565E010-5D6C-4807-A341-743A87015C99}" destId="{80C52896-DE14-43C5-BBD5-591F5796D7C0}" srcOrd="1" destOrd="0" presId="urn:microsoft.com/office/officeart/2016/7/layout/RepeatingBendingProcessNew"/>
    <dgm:cxn modelId="{765098D7-3CBC-43D1-A112-5A36C7B7AAEE}" type="presOf" srcId="{9C491D45-58D3-40BF-B9E4-B648204BBB73}" destId="{13EBF5E0-BED0-44B8-85AB-6840A47AE566}" srcOrd="1" destOrd="0" presId="urn:microsoft.com/office/officeart/2016/7/layout/RepeatingBendingProcessNew"/>
    <dgm:cxn modelId="{7517C5DC-C3FD-42D7-B55C-17DABC7870B7}" srcId="{F741D63D-EF73-4D79-8E6C-1DB8D6CBB2D9}" destId="{8B85CA6D-A4D8-4E0A-915B-A4918DFD004C}" srcOrd="1" destOrd="0" parTransId="{66A2253B-75A7-40B3-8186-2F2FE5D3D8A3}" sibTransId="{9C491D45-58D3-40BF-B9E4-B648204BBB73}"/>
    <dgm:cxn modelId="{56482AF2-26AA-43F3-B9AE-66A0C55CDD54}" type="presOf" srcId="{F14F9246-B2B0-4E18-B926-213A6B4BA4EA}" destId="{8B61C6EF-29F0-4580-9AA8-1D14E4A367D9}" srcOrd="0" destOrd="0" presId="urn:microsoft.com/office/officeart/2016/7/layout/RepeatingBendingProcessNew"/>
    <dgm:cxn modelId="{59833AF2-B9B6-4E1B-8A93-4A67417F60F2}" type="presOf" srcId="{9C491D45-58D3-40BF-B9E4-B648204BBB73}" destId="{4E71B41B-E286-4481-8EF0-A24F2DE57255}" srcOrd="0" destOrd="0" presId="urn:microsoft.com/office/officeart/2016/7/layout/RepeatingBendingProcessNew"/>
    <dgm:cxn modelId="{CB742CFA-F182-4C26-BE55-FDA78A28B984}" type="presOf" srcId="{8B85CA6D-A4D8-4E0A-915B-A4918DFD004C}" destId="{18C39D53-2988-4D07-974B-271A557C6C88}" srcOrd="0" destOrd="0" presId="urn:microsoft.com/office/officeart/2016/7/layout/RepeatingBendingProcessNew"/>
    <dgm:cxn modelId="{81BB9209-C696-4B68-BD8A-3620ECD62922}" type="presParOf" srcId="{73C5ACEE-77DC-4B0B-9342-21BA7218ECEB}" destId="{20F4A476-4FB0-475D-8C29-C92DA0B116C1}" srcOrd="0" destOrd="0" presId="urn:microsoft.com/office/officeart/2016/7/layout/RepeatingBendingProcessNew"/>
    <dgm:cxn modelId="{ACA854CF-EC00-45EC-BD17-AA90582AE1A2}" type="presParOf" srcId="{73C5ACEE-77DC-4B0B-9342-21BA7218ECEB}" destId="{3113E045-80C9-45A8-96F2-65E9A2A86AA4}" srcOrd="1" destOrd="0" presId="urn:microsoft.com/office/officeart/2016/7/layout/RepeatingBendingProcessNew"/>
    <dgm:cxn modelId="{0AC336CF-9CB5-4978-8915-8645D5974F46}" type="presParOf" srcId="{3113E045-80C9-45A8-96F2-65E9A2A86AA4}" destId="{02CA0407-30A0-4AA1-8551-A4C7C1B0B4B5}" srcOrd="0" destOrd="0" presId="urn:microsoft.com/office/officeart/2016/7/layout/RepeatingBendingProcessNew"/>
    <dgm:cxn modelId="{81A6B600-E2CA-4C02-84CE-A755C8C9CDFA}" type="presParOf" srcId="{73C5ACEE-77DC-4B0B-9342-21BA7218ECEB}" destId="{18C39D53-2988-4D07-974B-271A557C6C88}" srcOrd="2" destOrd="0" presId="urn:microsoft.com/office/officeart/2016/7/layout/RepeatingBendingProcessNew"/>
    <dgm:cxn modelId="{37B0DC7C-20DF-4211-AC22-311086B1D3FC}" type="presParOf" srcId="{73C5ACEE-77DC-4B0B-9342-21BA7218ECEB}" destId="{4E71B41B-E286-4481-8EF0-A24F2DE57255}" srcOrd="3" destOrd="0" presId="urn:microsoft.com/office/officeart/2016/7/layout/RepeatingBendingProcessNew"/>
    <dgm:cxn modelId="{DA0EA6B8-B14F-4329-9F31-97EB23357113}" type="presParOf" srcId="{4E71B41B-E286-4481-8EF0-A24F2DE57255}" destId="{13EBF5E0-BED0-44B8-85AB-6840A47AE566}" srcOrd="0" destOrd="0" presId="urn:microsoft.com/office/officeart/2016/7/layout/RepeatingBendingProcessNew"/>
    <dgm:cxn modelId="{6864A936-385D-49D0-A492-797671448C92}" type="presParOf" srcId="{73C5ACEE-77DC-4B0B-9342-21BA7218ECEB}" destId="{8B61C6EF-29F0-4580-9AA8-1D14E4A367D9}" srcOrd="4" destOrd="0" presId="urn:microsoft.com/office/officeart/2016/7/layout/RepeatingBendingProcessNew"/>
    <dgm:cxn modelId="{950FE8B9-E743-4530-B1E9-1765B4F60EAC}" type="presParOf" srcId="{73C5ACEE-77DC-4B0B-9342-21BA7218ECEB}" destId="{87DC14AB-67DA-4F08-92D9-83FCCAEF4D93}" srcOrd="5" destOrd="0" presId="urn:microsoft.com/office/officeart/2016/7/layout/RepeatingBendingProcessNew"/>
    <dgm:cxn modelId="{92C5324E-F31C-49B9-A09B-7CA749EE20C9}" type="presParOf" srcId="{87DC14AB-67DA-4F08-92D9-83FCCAEF4D93}" destId="{065E2ADB-B927-4548-A105-8F275C547AA1}" srcOrd="0" destOrd="0" presId="urn:microsoft.com/office/officeart/2016/7/layout/RepeatingBendingProcessNew"/>
    <dgm:cxn modelId="{EE6DDACA-6EA6-4665-9164-FD426702D747}" type="presParOf" srcId="{73C5ACEE-77DC-4B0B-9342-21BA7218ECEB}" destId="{FA50CD8F-01F0-4A2A-80EE-DF6EB37E7E70}" srcOrd="6" destOrd="0" presId="urn:microsoft.com/office/officeart/2016/7/layout/RepeatingBendingProcessNew"/>
    <dgm:cxn modelId="{092ED5EE-8C96-40F7-8837-EB3D84B9326E}" type="presParOf" srcId="{73C5ACEE-77DC-4B0B-9342-21BA7218ECEB}" destId="{0A374AE7-36B8-4A62-967F-C1725372A2CF}" srcOrd="7" destOrd="0" presId="urn:microsoft.com/office/officeart/2016/7/layout/RepeatingBendingProcessNew"/>
    <dgm:cxn modelId="{4C128230-FCEB-4088-ADEE-0E9C866A2F18}" type="presParOf" srcId="{0A374AE7-36B8-4A62-967F-C1725372A2CF}" destId="{80C52896-DE14-43C5-BBD5-591F5796D7C0}" srcOrd="0" destOrd="0" presId="urn:microsoft.com/office/officeart/2016/7/layout/RepeatingBendingProcessNew"/>
    <dgm:cxn modelId="{973F425A-E651-4CED-A762-553042085FED}" type="presParOf" srcId="{73C5ACEE-77DC-4B0B-9342-21BA7218ECEB}" destId="{60D9FCF6-21DC-4039-9684-B7359073F24F}" srcOrd="8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F032B8-CC5A-4BFE-A3E1-A6E4EF1CDCF2}">
      <dsp:nvSpPr>
        <dsp:cNvPr id="0" name=""/>
        <dsp:cNvSpPr/>
      </dsp:nvSpPr>
      <dsp:spPr>
        <a:xfrm>
          <a:off x="0" y="279615"/>
          <a:ext cx="6253721" cy="103135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OVERVIEW OF FUNDING</a:t>
          </a:r>
        </a:p>
      </dsp:txBody>
      <dsp:txXfrm>
        <a:off x="50347" y="329962"/>
        <a:ext cx="6153027" cy="930660"/>
      </dsp:txXfrm>
    </dsp:sp>
    <dsp:sp modelId="{21979700-3E1F-4766-A285-B4C280BACC94}">
      <dsp:nvSpPr>
        <dsp:cNvPr id="0" name=""/>
        <dsp:cNvSpPr/>
      </dsp:nvSpPr>
      <dsp:spPr>
        <a:xfrm>
          <a:off x="0" y="1434810"/>
          <a:ext cx="6253721" cy="1031354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QUALIYING POPULATIONS</a:t>
          </a:r>
        </a:p>
      </dsp:txBody>
      <dsp:txXfrm>
        <a:off x="50347" y="1485157"/>
        <a:ext cx="6153027" cy="930660"/>
      </dsp:txXfrm>
    </dsp:sp>
    <dsp:sp modelId="{8A0FA378-1C99-4B2C-8970-1BAEF0D05FC0}">
      <dsp:nvSpPr>
        <dsp:cNvPr id="0" name=""/>
        <dsp:cNvSpPr/>
      </dsp:nvSpPr>
      <dsp:spPr>
        <a:xfrm>
          <a:off x="0" y="2590004"/>
          <a:ext cx="6253721" cy="1031354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ELIGIBLE USES </a:t>
          </a:r>
        </a:p>
      </dsp:txBody>
      <dsp:txXfrm>
        <a:off x="50347" y="2640351"/>
        <a:ext cx="6153027" cy="930660"/>
      </dsp:txXfrm>
    </dsp:sp>
    <dsp:sp modelId="{F09A7781-32CC-4005-B5EC-37F4A34F4159}">
      <dsp:nvSpPr>
        <dsp:cNvPr id="0" name=""/>
        <dsp:cNvSpPr/>
      </dsp:nvSpPr>
      <dsp:spPr>
        <a:xfrm>
          <a:off x="0" y="3745200"/>
          <a:ext cx="6253721" cy="103135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REVIEW OF APPLICATION</a:t>
          </a:r>
        </a:p>
      </dsp:txBody>
      <dsp:txXfrm>
        <a:off x="50347" y="3795547"/>
        <a:ext cx="6153027" cy="9306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3E045-80C9-45A8-96F2-65E9A2A86AA4}">
      <dsp:nvSpPr>
        <dsp:cNvPr id="0" name=""/>
        <dsp:cNvSpPr/>
      </dsp:nvSpPr>
      <dsp:spPr>
        <a:xfrm>
          <a:off x="3323664" y="834988"/>
          <a:ext cx="64315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3158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3628399" y="877339"/>
        <a:ext cx="33687" cy="6737"/>
      </dsp:txXfrm>
    </dsp:sp>
    <dsp:sp modelId="{20F4A476-4FB0-475D-8C29-C92DA0B116C1}">
      <dsp:nvSpPr>
        <dsp:cNvPr id="0" name=""/>
        <dsp:cNvSpPr/>
      </dsp:nvSpPr>
      <dsp:spPr>
        <a:xfrm>
          <a:off x="396080" y="1893"/>
          <a:ext cx="2929383" cy="17576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3542" tIns="150673" rIns="143542" bIns="150673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dirty="0"/>
            <a:t>• Rental assistance </a:t>
          </a:r>
        </a:p>
      </dsp:txBody>
      <dsp:txXfrm>
        <a:off x="396080" y="1893"/>
        <a:ext cx="2929383" cy="1757630"/>
      </dsp:txXfrm>
    </dsp:sp>
    <dsp:sp modelId="{4E71B41B-E286-4481-8EF0-A24F2DE57255}">
      <dsp:nvSpPr>
        <dsp:cNvPr id="0" name=""/>
        <dsp:cNvSpPr/>
      </dsp:nvSpPr>
      <dsp:spPr>
        <a:xfrm>
          <a:off x="6926806" y="834988"/>
          <a:ext cx="64315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3158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7231541" y="877339"/>
        <a:ext cx="33687" cy="6737"/>
      </dsp:txXfrm>
    </dsp:sp>
    <dsp:sp modelId="{18C39D53-2988-4D07-974B-271A557C6C88}">
      <dsp:nvSpPr>
        <dsp:cNvPr id="0" name=""/>
        <dsp:cNvSpPr/>
      </dsp:nvSpPr>
      <dsp:spPr>
        <a:xfrm>
          <a:off x="3999222" y="1893"/>
          <a:ext cx="2929383" cy="175763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3542" tIns="150673" rIns="143542" bIns="150673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dirty="0"/>
            <a:t>• Security deposit payments </a:t>
          </a:r>
        </a:p>
      </dsp:txBody>
      <dsp:txXfrm>
        <a:off x="3999222" y="1893"/>
        <a:ext cx="2929383" cy="1757630"/>
      </dsp:txXfrm>
    </dsp:sp>
    <dsp:sp modelId="{87DC14AB-67DA-4F08-92D9-83FCCAEF4D93}">
      <dsp:nvSpPr>
        <dsp:cNvPr id="0" name=""/>
        <dsp:cNvSpPr/>
      </dsp:nvSpPr>
      <dsp:spPr>
        <a:xfrm>
          <a:off x="1860772" y="1757723"/>
          <a:ext cx="7206284" cy="643158"/>
        </a:xfrm>
        <a:custGeom>
          <a:avLst/>
          <a:gdLst/>
          <a:ahLst/>
          <a:cxnLst/>
          <a:rect l="0" t="0" r="0" b="0"/>
          <a:pathLst>
            <a:path>
              <a:moveTo>
                <a:pt x="7206284" y="0"/>
              </a:moveTo>
              <a:lnTo>
                <a:pt x="7206284" y="338679"/>
              </a:lnTo>
              <a:lnTo>
                <a:pt x="0" y="338679"/>
              </a:lnTo>
              <a:lnTo>
                <a:pt x="0" y="643158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5282971" y="2075933"/>
        <a:ext cx="361885" cy="6737"/>
      </dsp:txXfrm>
    </dsp:sp>
    <dsp:sp modelId="{8B61C6EF-29F0-4580-9AA8-1D14E4A367D9}">
      <dsp:nvSpPr>
        <dsp:cNvPr id="0" name=""/>
        <dsp:cNvSpPr/>
      </dsp:nvSpPr>
      <dsp:spPr>
        <a:xfrm>
          <a:off x="7602364" y="1893"/>
          <a:ext cx="2929383" cy="175763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3542" tIns="150673" rIns="143542" bIns="150673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dirty="0"/>
            <a:t>• Utility payments, as part of rental assistance </a:t>
          </a:r>
        </a:p>
      </dsp:txBody>
      <dsp:txXfrm>
        <a:off x="7602364" y="1893"/>
        <a:ext cx="2929383" cy="1757630"/>
      </dsp:txXfrm>
    </dsp:sp>
    <dsp:sp modelId="{0A374AE7-36B8-4A62-967F-C1725372A2CF}">
      <dsp:nvSpPr>
        <dsp:cNvPr id="0" name=""/>
        <dsp:cNvSpPr/>
      </dsp:nvSpPr>
      <dsp:spPr>
        <a:xfrm>
          <a:off x="3323664" y="3266376"/>
          <a:ext cx="64315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3158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3628399" y="3308728"/>
        <a:ext cx="33687" cy="6737"/>
      </dsp:txXfrm>
    </dsp:sp>
    <dsp:sp modelId="{FA50CD8F-01F0-4A2A-80EE-DF6EB37E7E70}">
      <dsp:nvSpPr>
        <dsp:cNvPr id="0" name=""/>
        <dsp:cNvSpPr/>
      </dsp:nvSpPr>
      <dsp:spPr>
        <a:xfrm>
          <a:off x="396080" y="2433281"/>
          <a:ext cx="2929383" cy="175763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3542" tIns="150673" rIns="143542" bIns="150673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dirty="0"/>
            <a:t>• Utility deposit payments, as part of rental assistance or security deposit assistance </a:t>
          </a:r>
        </a:p>
      </dsp:txBody>
      <dsp:txXfrm>
        <a:off x="396080" y="2433281"/>
        <a:ext cx="2929383" cy="1757630"/>
      </dsp:txXfrm>
    </dsp:sp>
    <dsp:sp modelId="{60D9FCF6-21DC-4039-9684-B7359073F24F}">
      <dsp:nvSpPr>
        <dsp:cNvPr id="0" name=""/>
        <dsp:cNvSpPr/>
      </dsp:nvSpPr>
      <dsp:spPr>
        <a:xfrm>
          <a:off x="3999222" y="2433281"/>
          <a:ext cx="2929383" cy="175763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3542" tIns="150673" rIns="143542" bIns="150673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dirty="0"/>
            <a:t>• Cannot be used in connection with homebuyer programs</a:t>
          </a:r>
        </a:p>
      </dsp:txBody>
      <dsp:txXfrm>
        <a:off x="3999222" y="2433281"/>
        <a:ext cx="2929383" cy="1757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B63AC-C20E-46AC-AAD9-B93F1F0357B8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AA091-01B7-4E91-A89D-20ABFF1378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567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AA091-01B7-4E91-A89D-20ABFF1378F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88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AA091-01B7-4E91-A89D-20ABFF1378F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4217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AA091-01B7-4E91-A89D-20ABFF1378F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0280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AA091-01B7-4E91-A89D-20ABFF1378F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075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AA091-01B7-4E91-A89D-20ABFF1378F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135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AA091-01B7-4E91-A89D-20ABFF1378F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941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AA091-01B7-4E91-A89D-20ABFF1378F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97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AA091-01B7-4E91-A89D-20ABFF1378F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112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AA091-01B7-4E91-A89D-20ABFF1378F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031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AA091-01B7-4E91-A89D-20ABFF1378F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27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AA091-01B7-4E91-A89D-20ABFF1378F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036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AA091-01B7-4E91-A89D-20ABFF1378F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114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5C47F-0BFD-B381-B718-4A09601F1A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2DBB40-2333-6AC5-7341-E24C315B59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6FC10-B107-E0B4-C0A5-4951690A3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58D9-FC19-4910-82B6-85E3BAAACFDB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9798C-143F-277E-70E4-CD08CD05A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7872E-300B-B977-146F-BF4955C21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B3D9-6F7F-4868-B636-CAEB62B7F3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42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CEABD-E7B5-2916-2372-4E9A3384F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B8FF69-0080-BBE7-0FF2-EE232434D6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F735E-442E-7FCA-1BBD-5F3B9E523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58D9-FC19-4910-82B6-85E3BAAACFDB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F70D3-BE52-FF3A-11FE-7E14516EB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D469E-4924-DACA-FDB3-B7B1B284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B3D9-6F7F-4868-B636-CAEB62B7F3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54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252160-1EB3-5956-E506-51BF4653B5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3893C3-52FD-38F2-A612-2E51A2B414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E1BA9-E984-A03C-A307-1A98E8593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58D9-FC19-4910-82B6-85E3BAAACFDB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E4043-627F-6314-FBDC-300FA0C1D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F490E-9D50-36F2-44C5-18A66EE9A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B3D9-6F7F-4868-B636-CAEB62B7F3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054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7F5BF-9EF0-74A6-89D1-B72449FC6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E171E-A9EC-DA3A-D83E-3C5F11938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42A67-C0D7-9B54-1574-A3EFC001F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58D9-FC19-4910-82B6-85E3BAAACFDB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CB84E-A41E-C2B2-8293-2B23D5EF3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98C43-3617-8218-D822-DBB008E55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B3D9-6F7F-4868-B636-CAEB62B7F3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980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68AE0-4F23-6073-8532-1FB78CAB9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91467-293E-CE69-C604-52F75CEDD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99ED3-B092-0AE1-31FB-7581DBF00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58D9-FC19-4910-82B6-85E3BAAACFDB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1FA4F-BF90-05B1-08C8-7A9FAA8F9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F86C1-8612-66FC-7826-D84F1FD0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B3D9-6F7F-4868-B636-CAEB62B7F3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57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018DC-0B47-8AD4-26A4-4BDF1C5DC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3002E-1EEB-238F-3117-08956E5F8E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F8AFF2-A6D4-F7B2-4B52-FB1BE8C3C3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1F3A47-4730-3358-E790-66C8887F0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58D9-FC19-4910-82B6-85E3BAAACFDB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31AB0-85D5-D329-00F3-B9523F386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93BFC-9E4E-84DD-0FA1-CBCF8BDEE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B3D9-6F7F-4868-B636-CAEB62B7F3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97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BC081-72DC-7507-8206-49A4C50B4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70578-9D10-922F-FCB4-82711DB22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391D14-9B54-21FD-F0E5-1D3DCEB61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43D781-7906-D78B-E695-95D029AAB9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1CF2E-5DCC-9571-0BE4-57D65F5065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5A821A-F4FD-21A5-7174-0839A2684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58D9-FC19-4910-82B6-85E3BAAACFDB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392922-6EF7-64E4-4EA6-ED7050B6A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FC9277-B60C-6AF7-7757-890FB7F1A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B3D9-6F7F-4868-B636-CAEB62B7F3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28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BCC9B-F9F4-D330-CA2F-F976191F3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26A830-7CBE-1BA3-2E19-7DEF59E33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58D9-FC19-4910-82B6-85E3BAAACFDB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6FBAF1-8E89-2D37-E268-A803EB755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CD11C3-44FA-8FF3-11EF-73D68577C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B3D9-6F7F-4868-B636-CAEB62B7F3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10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131EED-1934-808F-C7A2-071220509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58D9-FC19-4910-82B6-85E3BAAACFDB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75BA6B-94DC-38E3-684F-CA1AFDE47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D63283-5C86-DF2C-5577-726DD5E91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B3D9-6F7F-4868-B636-CAEB62B7F3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27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02C0B-3B16-CD7E-8C95-01A5DC6FD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AE5A5-EE84-F285-D28C-D553C1393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AC951B-A604-F485-7E49-C1BF9471B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C217C3-0133-CF47-4F10-FED3FE0CF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58D9-FC19-4910-82B6-85E3BAAACFDB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E0676-5BDD-03F7-00C5-512E88DB9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F4DDB2-E2D2-CFF0-0E00-AF390EBBD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B3D9-6F7F-4868-B636-CAEB62B7F3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151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52B43-F92D-2C00-02C8-71524063C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EBC0C0-003B-342A-E2F2-EF84DC3B58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24D1FF-2037-56E8-BA2C-7B129C087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AB998B-0676-7B52-1BA7-668506956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58D9-FC19-4910-82B6-85E3BAAACFDB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147396-0058-ED42-DA5F-F1610FF40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8A9FB5-3FBE-9DAD-748A-ACDB8B0D0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B3D9-6F7F-4868-B636-CAEB62B7F3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17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791DBA-A767-B72D-6322-A075828B5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9A2048-0874-87A5-2FB9-872DFBC5B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35F54-B368-A801-2FAE-90B20EF3A9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258D9-FC19-4910-82B6-85E3BAAACFDB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E6D31-0539-70FB-3B14-6EB5CF1195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1A313-31C4-F784-5849-B5D7335C0D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6B3D9-6F7F-4868-B636-CAEB62B7F3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56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8E1909-78F6-9D62-E39D-2D36F3EB04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b="1" dirty="0">
                <a:solidFill>
                  <a:srgbClr val="FFFFFF"/>
                </a:solidFill>
              </a:rPr>
              <a:t>HOME-ARP Application Seminar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384AF1-B77B-CDA3-28E7-0B43C261AD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5000" y="4870824"/>
            <a:ext cx="8486775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Presented by: LaToya Hogan, Federal Grant Specialist</a:t>
            </a:r>
          </a:p>
          <a:p>
            <a:pPr algn="l"/>
            <a:r>
              <a:rPr lang="en-US" dirty="0"/>
              <a:t>		January 31, 2024</a:t>
            </a:r>
          </a:p>
        </p:txBody>
      </p:sp>
      <p:pic>
        <p:nvPicPr>
          <p:cNvPr id="4" name="Picture 3" descr="A blue and black logo&#10;&#10;Description automatically generated with medium confidence">
            <a:extLst>
              <a:ext uri="{FF2B5EF4-FFF2-40B4-BE49-F238E27FC236}">
                <a16:creationId xmlns:a16="http://schemas.microsoft.com/office/drawing/2014/main" id="{A1427DA9-47FD-6FFD-6081-F9A92170D6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1899" y="5717141"/>
            <a:ext cx="2378837" cy="1082676"/>
          </a:xfrm>
          <a:prstGeom prst="rect">
            <a:avLst/>
          </a:prstGeom>
        </p:spPr>
      </p:pic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ACF9B913-D2E0-6408-168C-CE15E433E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78" y="5381535"/>
            <a:ext cx="1340198" cy="134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74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F44127-91DB-D1C2-CC78-5AF2F862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2800" b="1" dirty="0">
                <a:solidFill>
                  <a:srgbClr val="FFFFFF"/>
                </a:solidFill>
              </a:rPr>
              <a:t>Eligible Costs include: </a:t>
            </a:r>
            <a:br>
              <a:rPr lang="en-US" sz="2800" b="1" dirty="0">
                <a:solidFill>
                  <a:srgbClr val="FFFFFF"/>
                </a:solidFill>
              </a:rPr>
            </a:br>
            <a:endParaRPr lang="en-US" sz="28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A9D95B5-F6C2-273F-0DA9-36A542C5E0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327664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19390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B5E9E9-BD74-7785-8670-C275CDB27DD1}"/>
              </a:ext>
            </a:extLst>
          </p:cNvPr>
          <p:cNvSpPr>
            <a:spLocks/>
          </p:cNvSpPr>
          <p:nvPr/>
        </p:nvSpPr>
        <p:spPr>
          <a:xfrm>
            <a:off x="4360863" y="1122363"/>
            <a:ext cx="3819525" cy="4297363"/>
          </a:xfrm>
          <a:prstGeom prst="rect">
            <a:avLst/>
          </a:prstGeom>
        </p:spPr>
        <p:txBody>
          <a:bodyPr wrap="square" anchor="t">
            <a:normAutofit/>
          </a:bodyPr>
          <a:lstStyle/>
          <a:p>
            <a:pPr defTabSz="637794">
              <a:lnSpc>
                <a:spcPct val="90000"/>
              </a:lnSpc>
              <a:spcAft>
                <a:spcPts val="450"/>
              </a:spcAft>
            </a:pPr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HOME-ARP funds may be used to provide a broad range of supportive services:</a:t>
            </a:r>
          </a:p>
          <a:p>
            <a:pPr marL="637794" lvl="1" indent="-318897" defTabSz="637794">
              <a:lnSpc>
                <a:spcPct val="90000"/>
              </a:lnSpc>
              <a:spcAft>
                <a:spcPts val="450"/>
              </a:spcAft>
              <a:buFont typeface="+mj-lt"/>
              <a:buAutoNum type="arabicPeriod"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Qualifying individuals or families</a:t>
            </a:r>
          </a:p>
          <a:p>
            <a:pPr marL="637794" lvl="1" indent="-318897" defTabSz="637794">
              <a:lnSpc>
                <a:spcPct val="90000"/>
              </a:lnSpc>
              <a:spcAft>
                <a:spcPts val="450"/>
              </a:spcAft>
              <a:buFont typeface="+mj-lt"/>
              <a:buAutoNum type="arabicPeriod"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Separate activity or in combination with other HOME-ARP activities.</a:t>
            </a:r>
          </a:p>
          <a:p>
            <a:pPr marL="637794" lvl="1" indent="-318897" defTabSz="637794">
              <a:lnSpc>
                <a:spcPct val="90000"/>
              </a:lnSpc>
              <a:spcAft>
                <a:spcPts val="450"/>
              </a:spcAft>
              <a:buFont typeface="+mj-lt"/>
              <a:buAutoNum type="arabicPeriod"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already receiving these services through another program. </a:t>
            </a:r>
            <a:endParaRPr lang="en-US" sz="2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4875AD4-7247-65E0-D316-39A1178CE308}"/>
              </a:ext>
            </a:extLst>
          </p:cNvPr>
          <p:cNvSpPr>
            <a:spLocks/>
          </p:cNvSpPr>
          <p:nvPr/>
        </p:nvSpPr>
        <p:spPr>
          <a:xfrm>
            <a:off x="8226425" y="1122363"/>
            <a:ext cx="2828925" cy="4297363"/>
          </a:xfrm>
          <a:prstGeom prst="rect">
            <a:avLst/>
          </a:prstGeom>
        </p:spPr>
        <p:txBody>
          <a:bodyPr wrap="square" anchor="t">
            <a:normAutofit/>
          </a:bodyPr>
          <a:lstStyle/>
          <a:p>
            <a:pPr defTabSz="637794">
              <a:lnSpc>
                <a:spcPct val="90000"/>
              </a:lnSpc>
              <a:spcAft>
                <a:spcPts val="450"/>
              </a:spcAft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are </a:t>
            </a:r>
            <a:r>
              <a:rPr lang="en-US" sz="2400" b="1" i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</a:t>
            </a:r>
            <a:r>
              <a:rPr lang="en-US" sz="2400" b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categories of eligible supportive services under HOME-ARP:</a:t>
            </a:r>
          </a:p>
          <a:p>
            <a:pPr defTabSz="637794">
              <a:lnSpc>
                <a:spcPct val="90000"/>
              </a:lnSpc>
              <a:spcAft>
                <a:spcPts val="450"/>
              </a:spcAft>
              <a:buFont typeface="Wingdings" panose="05000000000000000000" pitchFamily="2" charset="2"/>
              <a:buChar char="Ø"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McKinney-Vento (homeless/at-risk of homeless)</a:t>
            </a:r>
          </a:p>
          <a:p>
            <a:pPr defTabSz="637794">
              <a:lnSpc>
                <a:spcPct val="90000"/>
              </a:lnSpc>
              <a:spcAft>
                <a:spcPts val="450"/>
              </a:spcAft>
              <a:buFont typeface="Wingdings" panose="05000000000000000000" pitchFamily="2" charset="2"/>
              <a:buChar char="Ø"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Homelessness Prevention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0711DE-2B19-FD9A-E7E2-45C659414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008" y="1735494"/>
            <a:ext cx="3356113" cy="283650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Supportive Services </a:t>
            </a:r>
            <a:br>
              <a:rPr lang="en-US" sz="1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18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02591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7CDBC-08DB-A7C4-3C0F-E0E72ABFB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>
            <a:normAutofit/>
          </a:bodyPr>
          <a:lstStyle/>
          <a:p>
            <a:r>
              <a:rPr lang="en-US" sz="4000" b="1" dirty="0"/>
              <a:t>How do HOME-ARP &amp; ESG differ?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B921308-B081-3BD2-FF99-059E9BB0FC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453465"/>
              </p:ext>
            </p:extLst>
          </p:nvPr>
        </p:nvGraphicFramePr>
        <p:xfrm>
          <a:off x="1045029" y="2472612"/>
          <a:ext cx="10110653" cy="376836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804458">
                  <a:extLst>
                    <a:ext uri="{9D8B030D-6E8A-4147-A177-3AD203B41FA5}">
                      <a16:colId xmlns:a16="http://schemas.microsoft.com/office/drawing/2014/main" val="997917591"/>
                    </a:ext>
                  </a:extLst>
                </a:gridCol>
                <a:gridCol w="4363214">
                  <a:extLst>
                    <a:ext uri="{9D8B030D-6E8A-4147-A177-3AD203B41FA5}">
                      <a16:colId xmlns:a16="http://schemas.microsoft.com/office/drawing/2014/main" val="4101118426"/>
                    </a:ext>
                  </a:extLst>
                </a:gridCol>
                <a:gridCol w="3942981">
                  <a:extLst>
                    <a:ext uri="{9D8B030D-6E8A-4147-A177-3AD203B41FA5}">
                      <a16:colId xmlns:a16="http://schemas.microsoft.com/office/drawing/2014/main" val="295867403"/>
                    </a:ext>
                  </a:extLst>
                </a:gridCol>
              </a:tblGrid>
              <a:tr h="482317">
                <a:tc>
                  <a:txBody>
                    <a:bodyPr/>
                    <a:lstStyle/>
                    <a:p>
                      <a:pPr marL="64008" marR="0" algn="ctr" fontAlgn="t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Requirement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49" marR="8749" marT="87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64008" marR="0" algn="ctr" fontAlgn="t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HOME-ARP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49" marR="8749" marT="87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64008" marR="0" algn="ctr" fontAlgn="t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ESG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49" marR="8749" marT="87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640531"/>
                  </a:ext>
                </a:extLst>
              </a:tr>
              <a:tr h="216095">
                <a:tc>
                  <a:txBody>
                    <a:bodyPr/>
                    <a:lstStyle/>
                    <a:p>
                      <a:pPr marL="64008" marR="0" algn="l" fontAlgn="t">
                        <a:spcBef>
                          <a:spcPts val="585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What are the rules?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49" marR="8749" marT="87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4008" marR="0" algn="l" fontAlgn="t">
                        <a:spcBef>
                          <a:spcPts val="585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sng" strike="noStrike" dirty="0">
                          <a:solidFill>
                            <a:srgbClr val="0562C1"/>
                          </a:solidFill>
                          <a:effectLst/>
                          <a:uFill>
                            <a:solidFill>
                              <a:srgbClr val="0562C1"/>
                            </a:solidFill>
                          </a:uFill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Notice CPD-21-10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49" marR="8749" marT="87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4008" marR="0" algn="l" fontAlgn="t">
                        <a:spcBef>
                          <a:spcPts val="585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sng" strike="noStrike" dirty="0">
                          <a:solidFill>
                            <a:srgbClr val="0562C1"/>
                          </a:solidFill>
                          <a:effectLst/>
                          <a:uFill>
                            <a:solidFill>
                              <a:srgbClr val="0562C1"/>
                            </a:solidFill>
                          </a:uFill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24 CFR Part 576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49" marR="8749" marT="87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0006806"/>
                  </a:ext>
                </a:extLst>
              </a:tr>
              <a:tr h="2705408">
                <a:tc>
                  <a:txBody>
                    <a:bodyPr/>
                    <a:lstStyle/>
                    <a:p>
                      <a:pPr marL="64008" marR="0" algn="l" fontAlgn="t">
                        <a:spcBef>
                          <a:spcPts val="585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What is the program?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49" marR="8749" marT="87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4008" marR="118872" algn="l" fontAlgn="t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The American Rescue Plan (ARP) provides $5 billion to assist individuals or households who are homeless, at risk of homelessness, and other vulnerable populations, by providing housing, rental assistance, supportive services, and non-congregate shelter, to reduce homelessness and increase housing stability across the country. HOME-ARP funds are administered through HUD’s HOME Investment Partnerships Program (HOME).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49" marR="8749" marT="87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4008" marR="82296" algn="l" fontAlgn="t">
                        <a:lnSpc>
                          <a:spcPct val="10100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ESG is an annual formula grant. The ESG program provides funding to:</a:t>
                      </a:r>
                      <a:endParaRPr lang="en-US" sz="1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71450" marR="210312" indent="-171450" algn="l" fontAlgn="t">
                        <a:lnSpc>
                          <a:spcPts val="1260"/>
                        </a:lnSpc>
                        <a:spcBef>
                          <a:spcPts val="106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22605" algn="l"/>
                          <a:tab pos="52324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Engage homeless individuals and</a:t>
                      </a:r>
                      <a:r>
                        <a:rPr lang="en-US" sz="1000" b="0" i="0" u="none" strike="noStrike" spc="-100" dirty="0"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families living on the</a:t>
                      </a:r>
                      <a:r>
                        <a:rPr lang="en-US" sz="1000" b="0" i="0" u="none" strike="noStrike" spc="-45" dirty="0"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street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210312" indent="-171450" algn="l" fontAlgn="t">
                        <a:lnSpc>
                          <a:spcPts val="1260"/>
                        </a:lnSpc>
                        <a:spcBef>
                          <a:spcPts val="106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22605" algn="l"/>
                          <a:tab pos="52324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Improve the number and quality of emergency shelters for homeless individuals and</a:t>
                      </a:r>
                      <a:r>
                        <a:rPr lang="en-US" sz="1000" b="0" i="0" u="none" strike="noStrike" spc="-75" dirty="0"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families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210312" indent="-171450" algn="l" fontAlgn="t">
                        <a:lnSpc>
                          <a:spcPts val="1260"/>
                        </a:lnSpc>
                        <a:spcBef>
                          <a:spcPts val="106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22605" algn="l"/>
                          <a:tab pos="52324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Help operate these</a:t>
                      </a:r>
                      <a:r>
                        <a:rPr lang="en-US" sz="1000" b="0" i="0" u="none" strike="noStrike" spc="-55" dirty="0"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shelters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210312" indent="-171450" algn="l" fontAlgn="t">
                        <a:lnSpc>
                          <a:spcPts val="1260"/>
                        </a:lnSpc>
                        <a:spcBef>
                          <a:spcPts val="106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22605" algn="l"/>
                          <a:tab pos="52324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Provide essential services to shelter residents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210312" indent="-171450" algn="l" fontAlgn="t">
                        <a:lnSpc>
                          <a:spcPts val="1260"/>
                        </a:lnSpc>
                        <a:spcBef>
                          <a:spcPts val="106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22605" algn="l"/>
                          <a:tab pos="52324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Provide rapid re-housing to homeless individuals and families,</a:t>
                      </a:r>
                      <a:r>
                        <a:rPr lang="en-US" sz="1000" b="0" i="0" u="none" strike="noStrike" spc="-80" dirty="0"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and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210312" indent="-171450" algn="l" fontAlgn="t">
                        <a:lnSpc>
                          <a:spcPts val="1260"/>
                        </a:lnSpc>
                        <a:spcBef>
                          <a:spcPts val="106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22605" algn="l"/>
                          <a:tab pos="52324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Prevent families/individuals from becoming homeless.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64008" marR="36576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ESG funds may be used for five program components: Street Outreach, </a:t>
                      </a:r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Emergency Shelter</a:t>
                      </a: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 Homelessness Prevention, Rapid Re- housing assistance, HMIS, and Admin.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49" marR="8749" marT="87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0795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446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1A7A9-A3BD-4C61-8B12-2240BB97A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95992"/>
            <a:ext cx="4195140" cy="5638831"/>
          </a:xfrm>
          <a:noFill/>
        </p:spPr>
        <p:txBody>
          <a:bodyPr anchor="ctr">
            <a:normAutofit/>
          </a:bodyPr>
          <a:lstStyle/>
          <a:p>
            <a:r>
              <a:rPr lang="en-US" sz="4800" b="1" dirty="0"/>
              <a:t>TODAY’S AGENDA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203DF5-A4BF-C68C-AF5D-84BF61CB7C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9956619"/>
              </p:ext>
            </p:extLst>
          </p:nvPr>
        </p:nvGraphicFramePr>
        <p:xfrm>
          <a:off x="4915947" y="866585"/>
          <a:ext cx="6253722" cy="5056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554813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7547EB-2004-2D1D-A9E6-A992DF7E2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ABOUT THE FUNDING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593476-C380-3AC2-0072-6397975132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6030" y="963507"/>
            <a:ext cx="6250940" cy="2304627"/>
          </a:xfrm>
        </p:spPr>
        <p:txBody>
          <a:bodyPr anchor="b">
            <a:normAutofit/>
          </a:bodyPr>
          <a:lstStyle/>
          <a:p>
            <a:r>
              <a:rPr lang="en-US" sz="1700" b="1" dirty="0"/>
              <a:t>American Rescue Plan (ARP) provided $5 billion for homelessness assistance and assistance to other vulnerable populations to: </a:t>
            </a:r>
          </a:p>
          <a:p>
            <a:pPr marL="0" indent="0">
              <a:buNone/>
            </a:pPr>
            <a:r>
              <a:rPr lang="en-US" sz="1700" dirty="0"/>
              <a:t>▹It will provide </a:t>
            </a:r>
            <a:r>
              <a:rPr lang="en-US" sz="1700" b="1" dirty="0"/>
              <a:t>capital investment </a:t>
            </a:r>
            <a:r>
              <a:rPr lang="en-US" sz="1700" dirty="0"/>
              <a:t>for permanent rental housing; </a:t>
            </a:r>
          </a:p>
          <a:p>
            <a:pPr marL="0" indent="0">
              <a:buNone/>
            </a:pPr>
            <a:r>
              <a:rPr lang="en-US" sz="1700" dirty="0"/>
              <a:t>▹</a:t>
            </a:r>
            <a:r>
              <a:rPr lang="en-US" sz="1700" b="1" dirty="0"/>
              <a:t>Upgrade available stock of shelter </a:t>
            </a:r>
            <a:r>
              <a:rPr lang="en-US" sz="1700" dirty="0"/>
              <a:t>to include non-congregate shelter; and </a:t>
            </a:r>
          </a:p>
          <a:p>
            <a:pPr marL="0" indent="0">
              <a:buNone/>
            </a:pPr>
            <a:r>
              <a:rPr lang="en-US" sz="1700" dirty="0"/>
              <a:t>▹Provide t</a:t>
            </a:r>
            <a:r>
              <a:rPr lang="en-US" sz="1700" b="1" dirty="0"/>
              <a:t>enant-based rental assistance</a:t>
            </a:r>
            <a:r>
              <a:rPr lang="en-US" sz="1700" dirty="0"/>
              <a:t> and </a:t>
            </a:r>
            <a:r>
              <a:rPr lang="en-US" sz="1700" b="1" dirty="0"/>
              <a:t>supportive services</a:t>
            </a:r>
            <a:r>
              <a:rPr lang="en-US" sz="1700" dirty="0"/>
              <a:t>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C90C46-6294-8858-E69D-F5C4AA10F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6030" y="3589866"/>
            <a:ext cx="6250940" cy="23046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State of Mississippi (MHC) allocation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$38 Million</a:t>
            </a:r>
          </a:p>
          <a:p>
            <a:pPr marL="0" indent="0">
              <a:buNone/>
            </a:pPr>
            <a:r>
              <a:rPr lang="en-US" sz="2000" b="1" dirty="0"/>
              <a:t>"This is an unprecedented investment in long-term housing for your homeless. Use it." </a:t>
            </a:r>
          </a:p>
          <a:p>
            <a:pPr marL="0" indent="0">
              <a:buNone/>
            </a:pPr>
            <a:r>
              <a:rPr lang="en-US" sz="2000" dirty="0"/>
              <a:t>- Dept. of Housing and Urban Development (HUD)</a:t>
            </a:r>
          </a:p>
        </p:txBody>
      </p:sp>
    </p:spTree>
    <p:extLst>
      <p:ext uri="{BB962C8B-B14F-4D97-AF65-F5344CB8AC3E}">
        <p14:creationId xmlns:p14="http://schemas.microsoft.com/office/powerpoint/2010/main" val="55010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82B54-A6F8-B916-CCE5-81309829A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600"/>
            <a:ext cx="4784796" cy="1330840"/>
          </a:xfrm>
        </p:spPr>
        <p:txBody>
          <a:bodyPr>
            <a:normAutofit/>
          </a:bodyPr>
          <a:lstStyle/>
          <a:p>
            <a:r>
              <a:rPr lang="en-US" b="1" dirty="0"/>
              <a:t>What is HOME-ARP?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74661E3-358E-DF47-C7DE-CB83A8105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194102"/>
            <a:ext cx="4438036" cy="3908585"/>
          </a:xfrm>
        </p:spPr>
        <p:txBody>
          <a:bodyPr>
            <a:normAutofit/>
          </a:bodyPr>
          <a:lstStyle/>
          <a:p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It is a program that will assist individuals or households who are homeless, at risk of homelessness, and other vulnerable populations, by providing housing, rental assistance, supportive services, and non-congregate shelter, to reduce homelessness and increase housing stability across the country.</a:t>
            </a:r>
          </a:p>
        </p:txBody>
      </p:sp>
      <p:pic>
        <p:nvPicPr>
          <p:cNvPr id="1026" name="Picture 2" descr="HOME-ARP Nonprofit Operating and Capacity Building Assistance Guide">
            <a:extLst>
              <a:ext uri="{FF2B5EF4-FFF2-40B4-BE49-F238E27FC236}">
                <a16:creationId xmlns:a16="http://schemas.microsoft.com/office/drawing/2014/main" id="{807EADE3-3FB2-4A50-3399-8BE2F1B7E7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80610" y="1995702"/>
            <a:ext cx="4737650" cy="288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0210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DE36FFA-3A8D-58CF-9048-A440B33FAC85}"/>
              </a:ext>
            </a:extLst>
          </p:cNvPr>
          <p:cNvSpPr/>
          <p:nvPr/>
        </p:nvSpPr>
        <p:spPr>
          <a:xfrm>
            <a:off x="796009" y="2286000"/>
            <a:ext cx="2286000" cy="2286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QUALIFYING POPULATIONS</a:t>
            </a:r>
            <a:endParaRPr lang="en-US" sz="20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2413EC-0D76-211B-1D88-E10943E2075D}"/>
              </a:ext>
            </a:extLst>
          </p:cNvPr>
          <p:cNvSpPr/>
          <p:nvPr/>
        </p:nvSpPr>
        <p:spPr>
          <a:xfrm>
            <a:off x="4360863" y="1122363"/>
            <a:ext cx="3535363" cy="117157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b="1" dirty="0"/>
              <a:t>At-risk of homelessness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(McKinney-Vento Definition)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415CEE6-872B-B312-0CC5-0E15F384DDF6}"/>
              </a:ext>
            </a:extLst>
          </p:cNvPr>
          <p:cNvSpPr/>
          <p:nvPr/>
        </p:nvSpPr>
        <p:spPr>
          <a:xfrm>
            <a:off x="4360863" y="2346325"/>
            <a:ext cx="3535363" cy="3073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800" b="1" dirty="0"/>
              <a:t>Other populations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For whom supportive services would prevent homelessness or serve those at greatest risk of housing instability.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24742E-604B-3F49-7BDA-77BF802964CE}"/>
              </a:ext>
            </a:extLst>
          </p:cNvPr>
          <p:cNvSpPr/>
          <p:nvPr/>
        </p:nvSpPr>
        <p:spPr>
          <a:xfrm>
            <a:off x="7942263" y="1122363"/>
            <a:ext cx="3113088" cy="23050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200" b="1" dirty="0"/>
              <a:t>Fleeing/attempting to flee:</a:t>
            </a:r>
          </a:p>
          <a:p>
            <a:pPr marL="285750" indent="-28575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Domestic violence</a:t>
            </a:r>
          </a:p>
          <a:p>
            <a:pPr marL="285750" indent="-28575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Dating violence</a:t>
            </a:r>
          </a:p>
          <a:p>
            <a:pPr marL="285750" indent="-28575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Sexual violence</a:t>
            </a:r>
          </a:p>
          <a:p>
            <a:pPr marL="285750" indent="-28575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Trafficking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7DE4C8-B335-400B-046C-5A9B8323D925}"/>
              </a:ext>
            </a:extLst>
          </p:cNvPr>
          <p:cNvSpPr/>
          <p:nvPr/>
        </p:nvSpPr>
        <p:spPr>
          <a:xfrm>
            <a:off x="7942263" y="3479800"/>
            <a:ext cx="3113088" cy="193992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b="1" dirty="0"/>
              <a:t>Veterans and families with a veteran member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that meet one of the criteria</a:t>
            </a:r>
          </a:p>
        </p:txBody>
      </p:sp>
    </p:spTree>
    <p:extLst>
      <p:ext uri="{BB962C8B-B14F-4D97-AF65-F5344CB8AC3E}">
        <p14:creationId xmlns:p14="http://schemas.microsoft.com/office/powerpoint/2010/main" val="272205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0E3E3-F652-9244-EB57-061D18F76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3" y="670560"/>
            <a:ext cx="4683321" cy="1524700"/>
          </a:xfrm>
        </p:spPr>
        <p:txBody>
          <a:bodyPr anchor="t">
            <a:normAutofit fontScale="90000"/>
          </a:bodyPr>
          <a:lstStyle/>
          <a:p>
            <a:r>
              <a:rPr lang="en-US" sz="5400" b="1" dirty="0"/>
              <a:t>HOMELESSNESS is defined as: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7666E-6530-6A5C-C829-81462B409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7004" y="1904301"/>
            <a:ext cx="4555782" cy="1524699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400" b="1" dirty="0"/>
              <a:t>AN INDIVIDUAL OR FAMILY WHO LACKS A FIXED, REGULAR, AND ADEQUATE NIGHTIME RESIDENCE. </a:t>
            </a:r>
          </a:p>
        </p:txBody>
      </p:sp>
      <p:pic>
        <p:nvPicPr>
          <p:cNvPr id="1026" name="Picture 2" descr="Homelessness reached a record in 2023, and it could get worse">
            <a:extLst>
              <a:ext uri="{FF2B5EF4-FFF2-40B4-BE49-F238E27FC236}">
                <a16:creationId xmlns:a16="http://schemas.microsoft.com/office/drawing/2014/main" id="{843596F1-E911-C98B-F00D-5317F47C13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7" r="-2" b="-2"/>
          <a:stretch/>
        </p:blipFill>
        <p:spPr bwMode="auto">
          <a:xfrm>
            <a:off x="1" y="3105151"/>
            <a:ext cx="6448424" cy="3752849"/>
          </a:xfrm>
          <a:custGeom>
            <a:avLst/>
            <a:gdLst/>
            <a:ahLst/>
            <a:cxnLst/>
            <a:rect l="l" t="t" r="r" b="b"/>
            <a:pathLst>
              <a:path w="6448424" h="3752849">
                <a:moveTo>
                  <a:pt x="0" y="0"/>
                </a:moveTo>
                <a:lnTo>
                  <a:pt x="137978" y="22215"/>
                </a:lnTo>
                <a:cubicBezTo>
                  <a:pt x="196046" y="32277"/>
                  <a:pt x="252469" y="42437"/>
                  <a:pt x="295660" y="49771"/>
                </a:cubicBezTo>
                <a:cubicBezTo>
                  <a:pt x="364885" y="66610"/>
                  <a:pt x="403214" y="32071"/>
                  <a:pt x="456941" y="65635"/>
                </a:cubicBezTo>
                <a:cubicBezTo>
                  <a:pt x="529612" y="69090"/>
                  <a:pt x="662508" y="71245"/>
                  <a:pt x="731691" y="70501"/>
                </a:cubicBezTo>
                <a:cubicBezTo>
                  <a:pt x="768741" y="62400"/>
                  <a:pt x="808263" y="64633"/>
                  <a:pt x="841820" y="61171"/>
                </a:cubicBezTo>
                <a:cubicBezTo>
                  <a:pt x="958973" y="43639"/>
                  <a:pt x="1009730" y="45863"/>
                  <a:pt x="1068219" y="39136"/>
                </a:cubicBezTo>
                <a:cubicBezTo>
                  <a:pt x="1104329" y="33447"/>
                  <a:pt x="1156536" y="44203"/>
                  <a:pt x="1174190" y="38808"/>
                </a:cubicBezTo>
                <a:cubicBezTo>
                  <a:pt x="1188943" y="36385"/>
                  <a:pt x="1213832" y="14880"/>
                  <a:pt x="1225923" y="34507"/>
                </a:cubicBezTo>
                <a:cubicBezTo>
                  <a:pt x="1305283" y="8501"/>
                  <a:pt x="1319617" y="30839"/>
                  <a:pt x="1385617" y="18003"/>
                </a:cubicBezTo>
                <a:cubicBezTo>
                  <a:pt x="1461876" y="-26747"/>
                  <a:pt x="1519510" y="56342"/>
                  <a:pt x="1563967" y="4638"/>
                </a:cubicBezTo>
                <a:lnTo>
                  <a:pt x="1676634" y="10582"/>
                </a:lnTo>
                <a:lnTo>
                  <a:pt x="1769429" y="20265"/>
                </a:lnTo>
                <a:cubicBezTo>
                  <a:pt x="1790625" y="23534"/>
                  <a:pt x="1880369" y="18448"/>
                  <a:pt x="1900584" y="27732"/>
                </a:cubicBezTo>
                <a:cubicBezTo>
                  <a:pt x="2072430" y="22762"/>
                  <a:pt x="2014935" y="5831"/>
                  <a:pt x="2127041" y="22101"/>
                </a:cubicBezTo>
                <a:cubicBezTo>
                  <a:pt x="2168847" y="65820"/>
                  <a:pt x="2153052" y="28773"/>
                  <a:pt x="2211644" y="44507"/>
                </a:cubicBezTo>
                <a:cubicBezTo>
                  <a:pt x="2211201" y="9921"/>
                  <a:pt x="2277596" y="73686"/>
                  <a:pt x="2299605" y="38004"/>
                </a:cubicBezTo>
                <a:cubicBezTo>
                  <a:pt x="2309570" y="41997"/>
                  <a:pt x="2318531" y="46991"/>
                  <a:pt x="2327359" y="52270"/>
                </a:cubicBezTo>
                <a:lnTo>
                  <a:pt x="2331995" y="55017"/>
                </a:lnTo>
                <a:lnTo>
                  <a:pt x="2353777" y="59755"/>
                </a:lnTo>
                <a:lnTo>
                  <a:pt x="2355893" y="68914"/>
                </a:lnTo>
                <a:lnTo>
                  <a:pt x="2385794" y="81650"/>
                </a:lnTo>
                <a:cubicBezTo>
                  <a:pt x="2397613" y="85211"/>
                  <a:pt x="2411061" y="87627"/>
                  <a:pt x="2427010" y="88184"/>
                </a:cubicBezTo>
                <a:cubicBezTo>
                  <a:pt x="2486314" y="76422"/>
                  <a:pt x="2553170" y="126870"/>
                  <a:pt x="2627153" y="110451"/>
                </a:cubicBezTo>
                <a:cubicBezTo>
                  <a:pt x="2653722" y="107383"/>
                  <a:pt x="2732043" y="116068"/>
                  <a:pt x="2744462" y="128780"/>
                </a:cubicBezTo>
                <a:cubicBezTo>
                  <a:pt x="2760299" y="132873"/>
                  <a:pt x="2780248" y="130843"/>
                  <a:pt x="2785202" y="143610"/>
                </a:cubicBezTo>
                <a:cubicBezTo>
                  <a:pt x="2794558" y="159316"/>
                  <a:pt x="2856498" y="142821"/>
                  <a:pt x="2844667" y="159029"/>
                </a:cubicBezTo>
                <a:cubicBezTo>
                  <a:pt x="2888530" y="147871"/>
                  <a:pt x="2914187" y="181391"/>
                  <a:pt x="2946649" y="192330"/>
                </a:cubicBezTo>
                <a:cubicBezTo>
                  <a:pt x="2981872" y="180417"/>
                  <a:pt x="3015239" y="215115"/>
                  <a:pt x="3088812" y="226485"/>
                </a:cubicBezTo>
                <a:cubicBezTo>
                  <a:pt x="3127734" y="212524"/>
                  <a:pt x="3138301" y="234381"/>
                  <a:pt x="3208669" y="217774"/>
                </a:cubicBezTo>
                <a:cubicBezTo>
                  <a:pt x="3242208" y="219284"/>
                  <a:pt x="3229623" y="233297"/>
                  <a:pt x="3290045" y="235553"/>
                </a:cubicBezTo>
                <a:cubicBezTo>
                  <a:pt x="3399655" y="215239"/>
                  <a:pt x="3444518" y="245862"/>
                  <a:pt x="3529335" y="249571"/>
                </a:cubicBezTo>
                <a:cubicBezTo>
                  <a:pt x="3623697" y="257405"/>
                  <a:pt x="3587652" y="268832"/>
                  <a:pt x="3716766" y="252690"/>
                </a:cubicBezTo>
                <a:cubicBezTo>
                  <a:pt x="3723469" y="267318"/>
                  <a:pt x="3737863" y="269842"/>
                  <a:pt x="3765333" y="266823"/>
                </a:cubicBezTo>
                <a:cubicBezTo>
                  <a:pt x="3810754" y="271601"/>
                  <a:pt x="3792745" y="303866"/>
                  <a:pt x="3846897" y="290090"/>
                </a:cubicBezTo>
                <a:cubicBezTo>
                  <a:pt x="3830941" y="306608"/>
                  <a:pt x="3929114" y="308026"/>
                  <a:pt x="3900217" y="323590"/>
                </a:cubicBezTo>
                <a:cubicBezTo>
                  <a:pt x="3922367" y="343425"/>
                  <a:pt x="3948574" y="318948"/>
                  <a:pt x="3971444" y="336662"/>
                </a:cubicBezTo>
                <a:cubicBezTo>
                  <a:pt x="4002781" y="344193"/>
                  <a:pt x="3960997" y="315419"/>
                  <a:pt x="3997868" y="318867"/>
                </a:cubicBezTo>
                <a:cubicBezTo>
                  <a:pt x="4041159" y="326219"/>
                  <a:pt x="4055435" y="293981"/>
                  <a:pt x="4070852" y="339615"/>
                </a:cubicBezTo>
                <a:cubicBezTo>
                  <a:pt x="4121286" y="335828"/>
                  <a:pt x="4121920" y="355506"/>
                  <a:pt x="4180483" y="373369"/>
                </a:cubicBezTo>
                <a:cubicBezTo>
                  <a:pt x="4211379" y="366707"/>
                  <a:pt x="4230171" y="374664"/>
                  <a:pt x="4246264" y="387458"/>
                </a:cubicBezTo>
                <a:cubicBezTo>
                  <a:pt x="4308508" y="393310"/>
                  <a:pt x="4357326" y="416142"/>
                  <a:pt x="4423169" y="431783"/>
                </a:cubicBezTo>
                <a:lnTo>
                  <a:pt x="4446752" y="435383"/>
                </a:lnTo>
                <a:lnTo>
                  <a:pt x="4446954" y="435566"/>
                </a:lnTo>
                <a:cubicBezTo>
                  <a:pt x="4508528" y="480137"/>
                  <a:pt x="4617740" y="529869"/>
                  <a:pt x="4662523" y="553169"/>
                </a:cubicBezTo>
                <a:cubicBezTo>
                  <a:pt x="4720320" y="547046"/>
                  <a:pt x="4678644" y="560102"/>
                  <a:pt x="4715641" y="575354"/>
                </a:cubicBezTo>
                <a:cubicBezTo>
                  <a:pt x="4682056" y="593278"/>
                  <a:pt x="4768370" y="586520"/>
                  <a:pt x="4742071" y="614016"/>
                </a:cubicBezTo>
                <a:cubicBezTo>
                  <a:pt x="4749637" y="615922"/>
                  <a:pt x="4757797" y="616899"/>
                  <a:pt x="4766183" y="617675"/>
                </a:cubicBezTo>
                <a:lnTo>
                  <a:pt x="4770562" y="618094"/>
                </a:lnTo>
                <a:lnTo>
                  <a:pt x="4783240" y="624350"/>
                </a:lnTo>
                <a:lnTo>
                  <a:pt x="4792882" y="620401"/>
                </a:lnTo>
                <a:lnTo>
                  <a:pt x="4816310" y="625721"/>
                </a:lnTo>
                <a:cubicBezTo>
                  <a:pt x="4824144" y="628595"/>
                  <a:pt x="4831482" y="632720"/>
                  <a:pt x="4837953" y="638824"/>
                </a:cubicBezTo>
                <a:cubicBezTo>
                  <a:pt x="4848645" y="668753"/>
                  <a:pt x="4922266" y="669148"/>
                  <a:pt x="4933914" y="707398"/>
                </a:cubicBezTo>
                <a:cubicBezTo>
                  <a:pt x="4940833" y="719653"/>
                  <a:pt x="4978358" y="746502"/>
                  <a:pt x="4995259" y="744825"/>
                </a:cubicBezTo>
                <a:cubicBezTo>
                  <a:pt x="5005107" y="749034"/>
                  <a:pt x="5010567" y="758092"/>
                  <a:pt x="5024744" y="753396"/>
                </a:cubicBezTo>
                <a:cubicBezTo>
                  <a:pt x="5047511" y="761361"/>
                  <a:pt x="5109162" y="783016"/>
                  <a:pt x="5131877" y="792613"/>
                </a:cubicBezTo>
                <a:cubicBezTo>
                  <a:pt x="5132671" y="802792"/>
                  <a:pt x="5144554" y="806683"/>
                  <a:pt x="5161031" y="810975"/>
                </a:cubicBezTo>
                <a:lnTo>
                  <a:pt x="5176815" y="815342"/>
                </a:lnTo>
                <a:lnTo>
                  <a:pt x="5180064" y="831233"/>
                </a:lnTo>
                <a:cubicBezTo>
                  <a:pt x="5202966" y="819270"/>
                  <a:pt x="5188976" y="863361"/>
                  <a:pt x="5215059" y="865080"/>
                </a:cubicBezTo>
                <a:cubicBezTo>
                  <a:pt x="5235765" y="864786"/>
                  <a:pt x="5236347" y="878098"/>
                  <a:pt x="5245643" y="887119"/>
                </a:cubicBezTo>
                <a:cubicBezTo>
                  <a:pt x="5267660" y="891609"/>
                  <a:pt x="5295742" y="939348"/>
                  <a:pt x="5295952" y="957174"/>
                </a:cubicBezTo>
                <a:cubicBezTo>
                  <a:pt x="5284322" y="1008946"/>
                  <a:pt x="5374979" y="1038019"/>
                  <a:pt x="5367826" y="1079140"/>
                </a:cubicBezTo>
                <a:cubicBezTo>
                  <a:pt x="5371668" y="1089190"/>
                  <a:pt x="5377921" y="1097135"/>
                  <a:pt x="5385646" y="1103730"/>
                </a:cubicBezTo>
                <a:lnTo>
                  <a:pt x="5410965" y="1119397"/>
                </a:lnTo>
                <a:lnTo>
                  <a:pt x="5436960" y="1130910"/>
                </a:lnTo>
                <a:lnTo>
                  <a:pt x="5442083" y="1133134"/>
                </a:lnTo>
                <a:cubicBezTo>
                  <a:pt x="5451910" y="1137346"/>
                  <a:pt x="5457170" y="1169188"/>
                  <a:pt x="5465219" y="1174479"/>
                </a:cubicBezTo>
                <a:cubicBezTo>
                  <a:pt x="5488744" y="1195184"/>
                  <a:pt x="5467141" y="1223401"/>
                  <a:pt x="5488171" y="1238604"/>
                </a:cubicBezTo>
                <a:cubicBezTo>
                  <a:pt x="5523491" y="1271811"/>
                  <a:pt x="5486623" y="1305961"/>
                  <a:pt x="5562172" y="1320840"/>
                </a:cubicBezTo>
                <a:cubicBezTo>
                  <a:pt x="5601634" y="1385316"/>
                  <a:pt x="5636528" y="1453139"/>
                  <a:pt x="5686905" y="1512529"/>
                </a:cubicBezTo>
                <a:cubicBezTo>
                  <a:pt x="5729049" y="1575678"/>
                  <a:pt x="5699691" y="1553768"/>
                  <a:pt x="5748726" y="1623716"/>
                </a:cubicBezTo>
                <a:cubicBezTo>
                  <a:pt x="5783098" y="1689734"/>
                  <a:pt x="5789710" y="1639740"/>
                  <a:pt x="5842593" y="1726595"/>
                </a:cubicBezTo>
                <a:cubicBezTo>
                  <a:pt x="5837824" y="1733043"/>
                  <a:pt x="5862023" y="1845188"/>
                  <a:pt x="5861042" y="1851837"/>
                </a:cubicBezTo>
                <a:cubicBezTo>
                  <a:pt x="5874156" y="1887981"/>
                  <a:pt x="5901790" y="1919218"/>
                  <a:pt x="5921290" y="1943460"/>
                </a:cubicBezTo>
                <a:lnTo>
                  <a:pt x="5978046" y="1997284"/>
                </a:lnTo>
                <a:lnTo>
                  <a:pt x="5992479" y="2056720"/>
                </a:lnTo>
                <a:cubicBezTo>
                  <a:pt x="6011078" y="2079033"/>
                  <a:pt x="6072687" y="2117397"/>
                  <a:pt x="6089639" y="2131171"/>
                </a:cubicBezTo>
                <a:lnTo>
                  <a:pt x="6094199" y="2139379"/>
                </a:lnTo>
                <a:lnTo>
                  <a:pt x="6094822" y="2139386"/>
                </a:lnTo>
                <a:cubicBezTo>
                  <a:pt x="6096947" y="2140841"/>
                  <a:pt x="6098876" y="2143416"/>
                  <a:pt x="6100692" y="2147736"/>
                </a:cubicBezTo>
                <a:lnTo>
                  <a:pt x="6102516" y="2154343"/>
                </a:lnTo>
                <a:lnTo>
                  <a:pt x="6111361" y="2170264"/>
                </a:lnTo>
                <a:lnTo>
                  <a:pt x="6215475" y="2270153"/>
                </a:lnTo>
                <a:lnTo>
                  <a:pt x="6255966" y="2335401"/>
                </a:lnTo>
                <a:lnTo>
                  <a:pt x="6272711" y="2385144"/>
                </a:lnTo>
                <a:cubicBezTo>
                  <a:pt x="6282320" y="2406495"/>
                  <a:pt x="6299066" y="2405139"/>
                  <a:pt x="6304347" y="2439388"/>
                </a:cubicBezTo>
                <a:cubicBezTo>
                  <a:pt x="6297131" y="2486231"/>
                  <a:pt x="6325530" y="2500962"/>
                  <a:pt x="6326729" y="2549400"/>
                </a:cubicBezTo>
                <a:cubicBezTo>
                  <a:pt x="6325926" y="2572066"/>
                  <a:pt x="6339111" y="2599957"/>
                  <a:pt x="6344663" y="2628839"/>
                </a:cubicBezTo>
                <a:lnTo>
                  <a:pt x="6375811" y="2639204"/>
                </a:lnTo>
                <a:cubicBezTo>
                  <a:pt x="6375427" y="2643533"/>
                  <a:pt x="6375041" y="2647863"/>
                  <a:pt x="6374657" y="2652193"/>
                </a:cubicBezTo>
                <a:cubicBezTo>
                  <a:pt x="6373555" y="2658134"/>
                  <a:pt x="6371943" y="2662665"/>
                  <a:pt x="6369740" y="2664642"/>
                </a:cubicBezTo>
                <a:cubicBezTo>
                  <a:pt x="6368032" y="2674540"/>
                  <a:pt x="6371528" y="2686899"/>
                  <a:pt x="6361964" y="2690172"/>
                </a:cubicBezTo>
                <a:cubicBezTo>
                  <a:pt x="6350507" y="2696218"/>
                  <a:pt x="6369375" y="2734440"/>
                  <a:pt x="6355511" y="2727335"/>
                </a:cubicBezTo>
                <a:cubicBezTo>
                  <a:pt x="6358746" y="2734104"/>
                  <a:pt x="6360434" y="2742096"/>
                  <a:pt x="6361058" y="2750592"/>
                </a:cubicBezTo>
                <a:cubicBezTo>
                  <a:pt x="6361013" y="2751998"/>
                  <a:pt x="6360970" y="2753408"/>
                  <a:pt x="6360926" y="2754814"/>
                </a:cubicBezTo>
                <a:lnTo>
                  <a:pt x="6339285" y="2810353"/>
                </a:lnTo>
                <a:cubicBezTo>
                  <a:pt x="6360091" y="2854187"/>
                  <a:pt x="6313103" y="2870086"/>
                  <a:pt x="6325672" y="2908809"/>
                </a:cubicBezTo>
                <a:cubicBezTo>
                  <a:pt x="6341563" y="2966972"/>
                  <a:pt x="6291836" y="2935388"/>
                  <a:pt x="6333498" y="3009772"/>
                </a:cubicBezTo>
                <a:cubicBezTo>
                  <a:pt x="6345476" y="3039254"/>
                  <a:pt x="6345955" y="3068963"/>
                  <a:pt x="6334947" y="3095405"/>
                </a:cubicBezTo>
                <a:lnTo>
                  <a:pt x="6344768" y="3155941"/>
                </a:lnTo>
                <a:cubicBezTo>
                  <a:pt x="6348643" y="3153663"/>
                  <a:pt x="6311793" y="3186588"/>
                  <a:pt x="6314754" y="3197987"/>
                </a:cubicBezTo>
                <a:cubicBezTo>
                  <a:pt x="6318695" y="3221971"/>
                  <a:pt x="6319257" y="3226752"/>
                  <a:pt x="6304230" y="3239690"/>
                </a:cubicBezTo>
                <a:cubicBezTo>
                  <a:pt x="6306321" y="3248567"/>
                  <a:pt x="6307305" y="3254005"/>
                  <a:pt x="6308837" y="3264003"/>
                </a:cubicBezTo>
                <a:cubicBezTo>
                  <a:pt x="6301812" y="3288243"/>
                  <a:pt x="6298529" y="3302527"/>
                  <a:pt x="6309285" y="3324103"/>
                </a:cubicBezTo>
                <a:cubicBezTo>
                  <a:pt x="6301188" y="3343007"/>
                  <a:pt x="6329285" y="3359307"/>
                  <a:pt x="6342503" y="3405661"/>
                </a:cubicBezTo>
                <a:cubicBezTo>
                  <a:pt x="6338012" y="3447477"/>
                  <a:pt x="6408325" y="3505721"/>
                  <a:pt x="6401531" y="3550593"/>
                </a:cubicBezTo>
                <a:cubicBezTo>
                  <a:pt x="6395655" y="3579549"/>
                  <a:pt x="6423437" y="3594758"/>
                  <a:pt x="6427705" y="3624684"/>
                </a:cubicBezTo>
                <a:cubicBezTo>
                  <a:pt x="6416402" y="3629199"/>
                  <a:pt x="6435787" y="3639516"/>
                  <a:pt x="6448424" y="3657106"/>
                </a:cubicBezTo>
                <a:lnTo>
                  <a:pt x="6444014" y="3752742"/>
                </a:lnTo>
                <a:cubicBezTo>
                  <a:pt x="6443990" y="3752777"/>
                  <a:pt x="6443967" y="3752813"/>
                  <a:pt x="6443946" y="3752849"/>
                </a:cubicBezTo>
                <a:lnTo>
                  <a:pt x="0" y="375284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953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EAF60-045A-DEDF-CA74-734E5AA2E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6420870" cy="16429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At-Risk of Homelessness Definition: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89734-7608-9FB6-4A8C-ED751C4FB9F4}"/>
              </a:ext>
            </a:extLst>
          </p:cNvPr>
          <p:cNvSpPr>
            <a:spLocks/>
          </p:cNvSpPr>
          <p:nvPr/>
        </p:nvSpPr>
        <p:spPr>
          <a:xfrm>
            <a:off x="1144923" y="2405894"/>
            <a:ext cx="5315189" cy="35350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36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An individual or family who:</a:t>
            </a:r>
          </a:p>
          <a:p>
            <a:pPr indent="-228600">
              <a:lnSpc>
                <a:spcPct val="90000"/>
              </a:lnSpc>
              <a:spcAft>
                <a:spcPts val="36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36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36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30" name="Graphic 29" descr="Suburban scene">
            <a:extLst>
              <a:ext uri="{FF2B5EF4-FFF2-40B4-BE49-F238E27FC236}">
                <a16:creationId xmlns:a16="http://schemas.microsoft.com/office/drawing/2014/main" id="{4CBC197F-42B6-ABB7-8CD2-4C549F9E72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75967" y="1359681"/>
            <a:ext cx="4170530" cy="417053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EFA7191-95C5-644F-6133-B5485E7275AA}"/>
              </a:ext>
            </a:extLst>
          </p:cNvPr>
          <p:cNvSpPr/>
          <p:nvPr/>
        </p:nvSpPr>
        <p:spPr>
          <a:xfrm>
            <a:off x="2924126" y="3710935"/>
            <a:ext cx="1759198" cy="133572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26483">
              <a:spcAft>
                <a:spcPts val="360"/>
              </a:spcAft>
            </a:pPr>
            <a:r>
              <a:rPr lang="en-US" sz="1523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</a:t>
            </a:r>
          </a:p>
          <a:p>
            <a:pPr algn="ctr" defTabSz="526483">
              <a:spcAft>
                <a:spcPts val="360"/>
              </a:spcAft>
            </a:pPr>
            <a:r>
              <a:rPr lang="en-US" sz="1523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extremely low-income </a:t>
            </a:r>
          </a:p>
          <a:p>
            <a:pPr algn="ctr" defTabSz="526483">
              <a:spcAft>
                <a:spcPts val="360"/>
              </a:spcAft>
            </a:pPr>
            <a:r>
              <a:rPr lang="en-US" sz="1523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(under 30% AMI)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8963DB8-7397-9BEB-BBEC-84A779863987}"/>
              </a:ext>
            </a:extLst>
          </p:cNvPr>
          <p:cNvSpPr/>
          <p:nvPr/>
        </p:nvSpPr>
        <p:spPr>
          <a:xfrm>
            <a:off x="4994251" y="3710935"/>
            <a:ext cx="2035624" cy="133572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26483">
              <a:spcAft>
                <a:spcPts val="360"/>
              </a:spcAft>
            </a:pPr>
            <a:r>
              <a:rPr lang="en-US" sz="161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</a:t>
            </a:r>
          </a:p>
          <a:p>
            <a:pPr algn="ctr" defTabSz="526483">
              <a:spcAft>
                <a:spcPts val="360"/>
              </a:spcAft>
            </a:pPr>
            <a:r>
              <a:rPr lang="en-US" sz="1382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does not have support networks</a:t>
            </a:r>
          </a:p>
          <a:p>
            <a:pPr algn="ctr" defTabSz="526483">
              <a:spcAft>
                <a:spcPts val="360"/>
              </a:spcAft>
            </a:pPr>
            <a:r>
              <a:rPr lang="en-US" sz="1037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prevent them from moving into a shelter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216A7F-6B4E-85B6-0182-ECBEE29BFC25}"/>
              </a:ext>
            </a:extLst>
          </p:cNvPr>
          <p:cNvSpPr/>
          <p:nvPr/>
        </p:nvSpPr>
        <p:spPr>
          <a:xfrm>
            <a:off x="7557267" y="3710935"/>
            <a:ext cx="1577240" cy="133572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26483">
              <a:spcAft>
                <a:spcPts val="360"/>
              </a:spcAft>
            </a:pPr>
            <a:r>
              <a:rPr lang="en-US" sz="161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</a:t>
            </a:r>
          </a:p>
          <a:p>
            <a:pPr algn="ctr" defTabSz="526483">
              <a:spcAft>
                <a:spcPts val="360"/>
              </a:spcAft>
            </a:pPr>
            <a:r>
              <a:rPr lang="en-US" sz="1612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meets one of these conditions.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096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9D01B-BAEC-35F9-0029-187B9A664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106163"/>
          </a:xfrm>
        </p:spPr>
        <p:txBody>
          <a:bodyPr>
            <a:normAutofit/>
          </a:bodyPr>
          <a:lstStyle/>
          <a:p>
            <a:pPr algn="r"/>
            <a:r>
              <a:rPr lang="en-US" sz="6200" b="1" dirty="0"/>
              <a:t>Home-ARP funds can be used for four eligible uses: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6308C-A423-1141-0E60-975CFD91C775}"/>
              </a:ext>
            </a:extLst>
          </p:cNvPr>
          <p:cNvSpPr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DC85B3-8E22-47DB-F0BB-2F96857BBDE1}"/>
              </a:ext>
            </a:extLst>
          </p:cNvPr>
          <p:cNvSpPr/>
          <p:nvPr/>
        </p:nvSpPr>
        <p:spPr>
          <a:xfrm>
            <a:off x="5156073" y="1347695"/>
            <a:ext cx="2827350" cy="220073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49741">
              <a:spcAft>
                <a:spcPts val="488"/>
              </a:spcAft>
            </a:pPr>
            <a:r>
              <a:rPr lang="en-US" sz="2139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Tenant-Based Rental Assistance (TBRA)	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9E216B-0678-6A8C-D26C-36AE6ADE40EF}"/>
              </a:ext>
            </a:extLst>
          </p:cNvPr>
          <p:cNvSpPr/>
          <p:nvPr/>
        </p:nvSpPr>
        <p:spPr>
          <a:xfrm>
            <a:off x="8526450" y="1347695"/>
            <a:ext cx="2827350" cy="220073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49741">
              <a:spcAft>
                <a:spcPts val="488"/>
              </a:spcAft>
            </a:pPr>
            <a:r>
              <a:rPr lang="en-US" sz="2139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Supportive Services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56A06E-55A8-8491-7C0F-C0FDCB9C0282}"/>
              </a:ext>
            </a:extLst>
          </p:cNvPr>
          <p:cNvSpPr/>
          <p:nvPr/>
        </p:nvSpPr>
        <p:spPr>
          <a:xfrm>
            <a:off x="5156073" y="4001294"/>
            <a:ext cx="2827350" cy="210162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49741">
              <a:spcAft>
                <a:spcPts val="488"/>
              </a:spcAft>
            </a:pPr>
            <a:r>
              <a:rPr lang="en-US" sz="2139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Purchase and/ or Development of Non-Congregate Shelters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7B6108-BE06-B188-0154-E6EB723711C0}"/>
              </a:ext>
            </a:extLst>
          </p:cNvPr>
          <p:cNvSpPr/>
          <p:nvPr/>
        </p:nvSpPr>
        <p:spPr>
          <a:xfrm>
            <a:off x="8526450" y="4001293"/>
            <a:ext cx="2827350" cy="210162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49741">
              <a:spcAft>
                <a:spcPts val="488"/>
              </a:spcAft>
            </a:pPr>
            <a:r>
              <a:rPr lang="en-US" sz="2139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Production or Preservation of Affordable Housing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414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F67F2-B80C-7262-F1DB-36C6F607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8565"/>
            <a:ext cx="10515600" cy="902123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US" sz="3200" b="1" dirty="0">
                <a:solidFill>
                  <a:srgbClr val="FFFFFF"/>
                </a:solidFill>
              </a:rPr>
              <a:t>Tenant-Based Rental Assistance (TBRA)	</a:t>
            </a:r>
            <a:br>
              <a:rPr lang="en-US" sz="3200" b="1" dirty="0">
                <a:solidFill>
                  <a:srgbClr val="FFFFFF"/>
                </a:solidFill>
              </a:rPr>
            </a:b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D621A1-F0FD-EE0C-A698-A34EC05DC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3691"/>
            <a:ext cx="10515600" cy="2457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To assist qualifying households with payments for housing related costs. </a:t>
            </a:r>
          </a:p>
          <a:p>
            <a:pPr marL="0" indent="0">
              <a:buNone/>
            </a:pPr>
            <a:r>
              <a:rPr lang="en-US" sz="1700" dirty="0"/>
              <a:t>▹Assist qualifying households with payments for housing related costs. </a:t>
            </a:r>
          </a:p>
          <a:p>
            <a:pPr marL="0" indent="0">
              <a:buNone/>
            </a:pPr>
            <a:r>
              <a:rPr lang="en-US" sz="1700" dirty="0"/>
              <a:t>▹A Participating Jurisdiction may provide assistance to cover the entire cost or insufficient amounts that the qualifying household cannot pay </a:t>
            </a:r>
          </a:p>
          <a:p>
            <a:pPr marL="0" indent="0">
              <a:buNone/>
            </a:pPr>
            <a:r>
              <a:rPr lang="en-US" sz="1700" dirty="0"/>
              <a:t>▹This assistance is attached to the household and not a particular rental unit. </a:t>
            </a:r>
          </a:p>
          <a:p>
            <a:pPr marL="0" indent="0">
              <a:buNone/>
            </a:pPr>
            <a:r>
              <a:rPr lang="en-US" sz="1700" dirty="0"/>
              <a:t>▹The unit must meet applicable property standards.</a:t>
            </a:r>
          </a:p>
        </p:txBody>
      </p:sp>
    </p:spTree>
    <p:extLst>
      <p:ext uri="{BB962C8B-B14F-4D97-AF65-F5344CB8AC3E}">
        <p14:creationId xmlns:p14="http://schemas.microsoft.com/office/powerpoint/2010/main" val="3748030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4BAB82290999439D1CA4785484800F" ma:contentTypeVersion="12" ma:contentTypeDescription="Create a new document." ma:contentTypeScope="" ma:versionID="95adedbf9294076061d8a18578e72522">
  <xsd:schema xmlns:xsd="http://www.w3.org/2001/XMLSchema" xmlns:xs="http://www.w3.org/2001/XMLSchema" xmlns:p="http://schemas.microsoft.com/office/2006/metadata/properties" xmlns:ns3="f29206d2-2e2d-4e8e-a939-de189425daaf" xmlns:ns4="3db3640f-683e-4fbf-8030-be36b0737c41" targetNamespace="http://schemas.microsoft.com/office/2006/metadata/properties" ma:root="true" ma:fieldsID="45e391a1b9e614b04a19ebb007658f71" ns3:_="" ns4:_="">
    <xsd:import namespace="f29206d2-2e2d-4e8e-a939-de189425daaf"/>
    <xsd:import namespace="3db3640f-683e-4fbf-8030-be36b0737c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206d2-2e2d-4e8e-a939-de189425da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b3640f-683e-4fbf-8030-be36b0737c4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29206d2-2e2d-4e8e-a939-de189425daaf" xsi:nil="true"/>
  </documentManagement>
</p:properties>
</file>

<file path=customXml/itemProps1.xml><?xml version="1.0" encoding="utf-8"?>
<ds:datastoreItem xmlns:ds="http://schemas.openxmlformats.org/officeDocument/2006/customXml" ds:itemID="{B3E020CE-0C98-4FB4-84E5-E95E631715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826043-69CD-4E6F-9723-F991389AD5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9206d2-2e2d-4e8e-a939-de189425daaf"/>
    <ds:schemaRef ds:uri="3db3640f-683e-4fbf-8030-be36b0737c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D672A7-B1D1-45F4-A6A1-FCC304DC9CAC}">
  <ds:schemaRefs>
    <ds:schemaRef ds:uri="http://schemas.openxmlformats.org/package/2006/metadata/core-properties"/>
    <ds:schemaRef ds:uri="3db3640f-683e-4fbf-8030-be36b0737c41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f29206d2-2e2d-4e8e-a939-de189425daaf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</TotalTime>
  <Words>712</Words>
  <Application>Microsoft Office PowerPoint</Application>
  <PresentationFormat>Widescreen</PresentationFormat>
  <Paragraphs>102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HOME-ARP Application Seminar</vt:lpstr>
      <vt:lpstr>TODAY’S AGENDA</vt:lpstr>
      <vt:lpstr>ABOUT THE FUNDING</vt:lpstr>
      <vt:lpstr>What is HOME-ARP?</vt:lpstr>
      <vt:lpstr>PowerPoint Presentation</vt:lpstr>
      <vt:lpstr>HOMELESSNESS is defined as:</vt:lpstr>
      <vt:lpstr>At-Risk of Homelessness Definition:</vt:lpstr>
      <vt:lpstr>Home-ARP funds can be used for four eligible uses:</vt:lpstr>
      <vt:lpstr>Tenant-Based Rental Assistance (TBRA)  </vt:lpstr>
      <vt:lpstr>Eligible Costs include:  </vt:lpstr>
      <vt:lpstr>Supportive Services  </vt:lpstr>
      <vt:lpstr>How do HOME-ARP &amp; ESG differ?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HOME-ARP Application Seminar</dc:title>
  <dc:creator>Latoya Hogan</dc:creator>
  <cp:lastModifiedBy>Latoya Hogan</cp:lastModifiedBy>
  <cp:revision>34</cp:revision>
  <cp:lastPrinted>2024-01-30T15:16:30Z</cp:lastPrinted>
  <dcterms:created xsi:type="dcterms:W3CDTF">2024-01-29T15:13:32Z</dcterms:created>
  <dcterms:modified xsi:type="dcterms:W3CDTF">2024-01-30T20:35:50Z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0x0101005A4BAB82290999439D1CA4785484800F</vt:lpwstr>
  </property>
</Properties>
</file>